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13716000" cx="24384000"/>
  <p:notesSz cx="6858000" cy="9144000"/>
  <p:embeddedFontLs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HelveticaNeue-italic.fntdata"/><Relationship Id="rId10" Type="http://schemas.openxmlformats.org/officeDocument/2006/relationships/slide" Target="slides/slide6.xml"/><Relationship Id="rId32" Type="http://schemas.openxmlformats.org/officeDocument/2006/relationships/font" Target="fonts/HelveticaNeue-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HelveticaNeue-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3542d753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3542d7530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3542d753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3542d7530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3542d7530_0_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3542d7530_0_2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3542d7530_0_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3542d7530_0_2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3542d7530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3542d7530_0_2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3542d757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3542d757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3542d7530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3542d7530_0_2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 type="body"/>
          </p:nvPr>
        </p:nvSpPr>
        <p:spPr>
          <a:xfrm>
            <a:off x="1206500" y="12268950"/>
            <a:ext cx="21971000" cy="660401"/>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3300"/>
              <a:buFont typeface="Arial"/>
              <a:buNone/>
              <a:defRPr sz="33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11" name="Google Shape;11;p2"/>
          <p:cNvSpPr txBox="1"/>
          <p:nvPr>
            <p:ph idx="2" type="body"/>
          </p:nvPr>
        </p:nvSpPr>
        <p:spPr>
          <a:xfrm>
            <a:off x="1206500" y="7353300"/>
            <a:ext cx="21971000" cy="2006600"/>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228600" lvl="1" marL="9144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2pPr>
            <a:lvl3pPr indent="-228600" lvl="2" marL="13716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3pPr>
            <a:lvl4pPr indent="-228600" lvl="3" marL="18288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4pPr>
            <a:lvl5pPr indent="-228600" lvl="4" marL="22860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12" name="Google Shape;12;p2"/>
          <p:cNvSpPr txBox="1"/>
          <p:nvPr>
            <p:ph type="title"/>
          </p:nvPr>
        </p:nvSpPr>
        <p:spPr>
          <a:xfrm>
            <a:off x="1206500" y="2616200"/>
            <a:ext cx="21971004" cy="4648200"/>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2575F"/>
              </a:buClr>
              <a:buSzPts val="12000"/>
              <a:buFont typeface="Arial"/>
              <a:buNone/>
              <a:defRPr sz="12000"/>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13" name="Google Shape;13;p2"/>
          <p:cNvSpPr txBox="1"/>
          <p:nvPr>
            <p:ph idx="12" type="sldNum"/>
          </p:nvPr>
        </p:nvSpPr>
        <p:spPr>
          <a:xfrm>
            <a:off x="23558499" y="12460720"/>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
        <p:nvSpPr>
          <p:cNvPr id="53" name="Google Shape;53;p11"/>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54" name="Google Shape;54;p11"/>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55" name="Google Shape;55;p11"/>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6" name="Shape 56"/>
        <p:cNvGrpSpPr/>
        <p:nvPr/>
      </p:nvGrpSpPr>
      <p:grpSpPr>
        <a:xfrm>
          <a:off x="0" y="0"/>
          <a:ext cx="0" cy="0"/>
          <a:chOff x="0" y="0"/>
          <a:chExt cx="0" cy="0"/>
        </a:xfrm>
      </p:grpSpPr>
      <p:sp>
        <p:nvSpPr>
          <p:cNvPr id="57" name="Google Shape;57;p12"/>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58" name="Google Shape;58;p1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6000"/>
              </a:spcBef>
              <a:spcAft>
                <a:spcPts val="0"/>
              </a:spcAft>
              <a:buClr>
                <a:srgbClr val="52575F"/>
              </a:buClr>
              <a:buSzPts val="5000"/>
              <a:buFont typeface="Arial"/>
              <a:buNone/>
              <a:defRPr sz="5000"/>
            </a:lvl1pPr>
            <a:lvl2pPr indent="-228600" lvl="1" marL="914400" algn="l">
              <a:lnSpc>
                <a:spcPct val="100000"/>
              </a:lnSpc>
              <a:spcBef>
                <a:spcPts val="6000"/>
              </a:spcBef>
              <a:spcAft>
                <a:spcPts val="0"/>
              </a:spcAft>
              <a:buClr>
                <a:srgbClr val="52575F"/>
              </a:buClr>
              <a:buSzPts val="5000"/>
              <a:buFont typeface="Arial"/>
              <a:buNone/>
              <a:defRPr sz="5000"/>
            </a:lvl2pPr>
            <a:lvl3pPr indent="-228600" lvl="2" marL="1371600" algn="l">
              <a:lnSpc>
                <a:spcPct val="100000"/>
              </a:lnSpc>
              <a:spcBef>
                <a:spcPts val="6000"/>
              </a:spcBef>
              <a:spcAft>
                <a:spcPts val="0"/>
              </a:spcAft>
              <a:buClr>
                <a:srgbClr val="52575F"/>
              </a:buClr>
              <a:buSzPts val="5000"/>
              <a:buFont typeface="Arial"/>
              <a:buNone/>
              <a:defRPr sz="5000"/>
            </a:lvl3pPr>
            <a:lvl4pPr indent="-228600" lvl="3" marL="1828800" algn="l">
              <a:lnSpc>
                <a:spcPct val="100000"/>
              </a:lnSpc>
              <a:spcBef>
                <a:spcPts val="6000"/>
              </a:spcBef>
              <a:spcAft>
                <a:spcPts val="0"/>
              </a:spcAft>
              <a:buClr>
                <a:srgbClr val="52575F"/>
              </a:buClr>
              <a:buSzPts val="5000"/>
              <a:buFont typeface="Arial"/>
              <a:buNone/>
              <a:defRPr sz="5000"/>
            </a:lvl4pPr>
            <a:lvl5pPr indent="-228600" lvl="4" marL="2286000" algn="l">
              <a:lnSpc>
                <a:spcPct val="100000"/>
              </a:lnSpc>
              <a:spcBef>
                <a:spcPts val="6000"/>
              </a:spcBef>
              <a:spcAft>
                <a:spcPts val="0"/>
              </a:spcAft>
              <a:buClr>
                <a:srgbClr val="52575F"/>
              </a:buClr>
              <a:buSzPts val="5000"/>
              <a:buFont typeface="Arial"/>
              <a:buNone/>
              <a:defRPr sz="5000"/>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59" name="Google Shape;59;p12"/>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60" name="Google Shape;60;p12"/>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idx="1" type="body"/>
          </p:nvPr>
        </p:nvSpPr>
        <p:spPr>
          <a:xfrm>
            <a:off x="1206500" y="4191000"/>
            <a:ext cx="21971000" cy="4089400"/>
          </a:xfrm>
          <a:prstGeom prst="rect">
            <a:avLst/>
          </a:prstGeom>
          <a:noFill/>
          <a:ln>
            <a:noFill/>
          </a:ln>
        </p:spPr>
        <p:txBody>
          <a:bodyPr anchorCtr="0" anchor="ctr" bIns="50800" lIns="50800" spcFirstLastPara="1" rIns="50800" wrap="square" tIns="50800">
            <a:normAutofit/>
          </a:bodyPr>
          <a:lstStyle>
            <a:lvl1pPr indent="-228600" lvl="0" marL="457200" algn="ctr">
              <a:lnSpc>
                <a:spcPct val="90000"/>
              </a:lnSpc>
              <a:spcBef>
                <a:spcPts val="0"/>
              </a:spcBef>
              <a:spcAft>
                <a:spcPts val="0"/>
              </a:spcAft>
              <a:buClr>
                <a:srgbClr val="52575F"/>
              </a:buClr>
              <a:buSzPts val="12000"/>
              <a:buFont typeface="Arial"/>
              <a:buNone/>
              <a:defRPr sz="12000">
                <a:latin typeface="Arial"/>
                <a:ea typeface="Arial"/>
                <a:cs typeface="Arial"/>
                <a:sym typeface="Arial"/>
              </a:defRPr>
            </a:lvl1pPr>
            <a:lvl2pPr indent="-228600" lvl="1" marL="914400" algn="ctr">
              <a:lnSpc>
                <a:spcPct val="90000"/>
              </a:lnSpc>
              <a:spcBef>
                <a:spcPts val="0"/>
              </a:spcBef>
              <a:spcAft>
                <a:spcPts val="0"/>
              </a:spcAft>
              <a:buClr>
                <a:srgbClr val="52575F"/>
              </a:buClr>
              <a:buSzPts val="12000"/>
              <a:buFont typeface="Arial"/>
              <a:buNone/>
              <a:defRPr sz="12000">
                <a:latin typeface="Arial"/>
                <a:ea typeface="Arial"/>
                <a:cs typeface="Arial"/>
                <a:sym typeface="Arial"/>
              </a:defRPr>
            </a:lvl2pPr>
            <a:lvl3pPr indent="-228600" lvl="2" marL="1371600" algn="ctr">
              <a:lnSpc>
                <a:spcPct val="90000"/>
              </a:lnSpc>
              <a:spcBef>
                <a:spcPts val="0"/>
              </a:spcBef>
              <a:spcAft>
                <a:spcPts val="0"/>
              </a:spcAft>
              <a:buClr>
                <a:srgbClr val="52575F"/>
              </a:buClr>
              <a:buSzPts val="12000"/>
              <a:buFont typeface="Arial"/>
              <a:buNone/>
              <a:defRPr sz="12000">
                <a:latin typeface="Arial"/>
                <a:ea typeface="Arial"/>
                <a:cs typeface="Arial"/>
                <a:sym typeface="Arial"/>
              </a:defRPr>
            </a:lvl3pPr>
            <a:lvl4pPr indent="-228600" lvl="3" marL="1828800" algn="ctr">
              <a:lnSpc>
                <a:spcPct val="90000"/>
              </a:lnSpc>
              <a:spcBef>
                <a:spcPts val="0"/>
              </a:spcBef>
              <a:spcAft>
                <a:spcPts val="0"/>
              </a:spcAft>
              <a:buClr>
                <a:srgbClr val="52575F"/>
              </a:buClr>
              <a:buSzPts val="12000"/>
              <a:buFont typeface="Arial"/>
              <a:buNone/>
              <a:defRPr sz="12000">
                <a:latin typeface="Arial"/>
                <a:ea typeface="Arial"/>
                <a:cs typeface="Arial"/>
                <a:sym typeface="Arial"/>
              </a:defRPr>
            </a:lvl4pPr>
            <a:lvl5pPr indent="-228600" lvl="4" marL="2286000" algn="ctr">
              <a:lnSpc>
                <a:spcPct val="90000"/>
              </a:lnSpc>
              <a:spcBef>
                <a:spcPts val="0"/>
              </a:spcBef>
              <a:spcAft>
                <a:spcPts val="0"/>
              </a:spcAft>
              <a:buClr>
                <a:srgbClr val="52575F"/>
              </a:buClr>
              <a:buSzPts val="12000"/>
              <a:buFont typeface="Arial"/>
              <a:buNone/>
              <a:defRPr sz="120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63" name="Google Shape;63;p13"/>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idx="1" type="body"/>
          </p:nvPr>
        </p:nvSpPr>
        <p:spPr>
          <a:xfrm>
            <a:off x="1206500" y="1206500"/>
            <a:ext cx="21971000" cy="7353300"/>
          </a:xfrm>
          <a:prstGeom prst="rect">
            <a:avLst/>
          </a:prstGeom>
          <a:noFill/>
          <a:ln>
            <a:noFill/>
          </a:ln>
        </p:spPr>
        <p:txBody>
          <a:bodyPr anchorCtr="0" anchor="b" bIns="50800" lIns="50800" spcFirstLastPara="1" rIns="50800" wrap="square" tIns="50800">
            <a:normAutofit/>
          </a:bodyPr>
          <a:lstStyle>
            <a:lvl1pPr indent="-228600" lvl="0" marL="457200" algn="ctr">
              <a:lnSpc>
                <a:spcPct val="90000"/>
              </a:lnSpc>
              <a:spcBef>
                <a:spcPts val="0"/>
              </a:spcBef>
              <a:spcAft>
                <a:spcPts val="0"/>
              </a:spcAft>
              <a:buClr>
                <a:srgbClr val="52575F"/>
              </a:buClr>
              <a:buSzPts val="35000"/>
              <a:buFont typeface="Arial"/>
              <a:buNone/>
              <a:defRPr sz="35000">
                <a:latin typeface="Arial"/>
                <a:ea typeface="Arial"/>
                <a:cs typeface="Arial"/>
                <a:sym typeface="Arial"/>
              </a:defRPr>
            </a:lvl1pPr>
            <a:lvl2pPr indent="-228600" lvl="1" marL="914400" algn="ctr">
              <a:lnSpc>
                <a:spcPct val="90000"/>
              </a:lnSpc>
              <a:spcBef>
                <a:spcPts val="0"/>
              </a:spcBef>
              <a:spcAft>
                <a:spcPts val="0"/>
              </a:spcAft>
              <a:buClr>
                <a:srgbClr val="52575F"/>
              </a:buClr>
              <a:buSzPts val="35000"/>
              <a:buFont typeface="Arial"/>
              <a:buNone/>
              <a:defRPr sz="35000">
                <a:latin typeface="Arial"/>
                <a:ea typeface="Arial"/>
                <a:cs typeface="Arial"/>
                <a:sym typeface="Arial"/>
              </a:defRPr>
            </a:lvl2pPr>
            <a:lvl3pPr indent="-228600" lvl="2" marL="1371600" algn="ctr">
              <a:lnSpc>
                <a:spcPct val="90000"/>
              </a:lnSpc>
              <a:spcBef>
                <a:spcPts val="0"/>
              </a:spcBef>
              <a:spcAft>
                <a:spcPts val="0"/>
              </a:spcAft>
              <a:buClr>
                <a:srgbClr val="52575F"/>
              </a:buClr>
              <a:buSzPts val="35000"/>
              <a:buFont typeface="Arial"/>
              <a:buNone/>
              <a:defRPr sz="35000">
                <a:latin typeface="Arial"/>
                <a:ea typeface="Arial"/>
                <a:cs typeface="Arial"/>
                <a:sym typeface="Arial"/>
              </a:defRPr>
            </a:lvl3pPr>
            <a:lvl4pPr indent="-228600" lvl="3" marL="1828800" algn="ctr">
              <a:lnSpc>
                <a:spcPct val="90000"/>
              </a:lnSpc>
              <a:spcBef>
                <a:spcPts val="0"/>
              </a:spcBef>
              <a:spcAft>
                <a:spcPts val="0"/>
              </a:spcAft>
              <a:buClr>
                <a:srgbClr val="52575F"/>
              </a:buClr>
              <a:buSzPts val="35000"/>
              <a:buFont typeface="Arial"/>
              <a:buNone/>
              <a:defRPr sz="35000">
                <a:latin typeface="Arial"/>
                <a:ea typeface="Arial"/>
                <a:cs typeface="Arial"/>
                <a:sym typeface="Arial"/>
              </a:defRPr>
            </a:lvl4pPr>
            <a:lvl5pPr indent="-228600" lvl="4" marL="2286000" algn="ctr">
              <a:lnSpc>
                <a:spcPct val="90000"/>
              </a:lnSpc>
              <a:spcBef>
                <a:spcPts val="0"/>
              </a:spcBef>
              <a:spcAft>
                <a:spcPts val="0"/>
              </a:spcAft>
              <a:buClr>
                <a:srgbClr val="52575F"/>
              </a:buClr>
              <a:buSzPts val="35000"/>
              <a:buFont typeface="Arial"/>
              <a:buNone/>
              <a:defRPr sz="350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66" name="Google Shape;66;p14"/>
          <p:cNvSpPr txBox="1"/>
          <p:nvPr>
            <p:ph idx="2" type="body"/>
          </p:nvPr>
        </p:nvSpPr>
        <p:spPr>
          <a:xfrm>
            <a:off x="1206500" y="8128000"/>
            <a:ext cx="21971000" cy="1079500"/>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67" name="Google Shape;67;p14"/>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idx="1" type="body"/>
          </p:nvPr>
        </p:nvSpPr>
        <p:spPr>
          <a:xfrm>
            <a:off x="5461000" y="9563100"/>
            <a:ext cx="13728700" cy="6985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3600"/>
              <a:buFont typeface="Arial"/>
              <a:buNone/>
              <a:defRPr sz="36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70" name="Google Shape;70;p15"/>
          <p:cNvSpPr txBox="1"/>
          <p:nvPr>
            <p:ph idx="2" type="body"/>
          </p:nvPr>
        </p:nvSpPr>
        <p:spPr>
          <a:xfrm>
            <a:off x="5194300" y="4165600"/>
            <a:ext cx="13995400" cy="4432300"/>
          </a:xfrm>
          <a:prstGeom prst="rect">
            <a:avLst/>
          </a:prstGeom>
          <a:noFill/>
          <a:ln>
            <a:noFill/>
          </a:ln>
        </p:spPr>
        <p:txBody>
          <a:bodyPr anchorCtr="0" anchor="b" bIns="50800" lIns="50800" spcFirstLastPara="1" rIns="50800" wrap="square" tIns="50800">
            <a:normAutofit/>
          </a:bodyPr>
          <a:lstStyle>
            <a:lvl1pPr indent="-228600" lvl="0" marL="457200" algn="l">
              <a:lnSpc>
                <a:spcPct val="90000"/>
              </a:lnSpc>
              <a:spcBef>
                <a:spcPts val="0"/>
              </a:spcBef>
              <a:spcAft>
                <a:spcPts val="0"/>
              </a:spcAft>
              <a:buClr>
                <a:srgbClr val="52575F"/>
              </a:buClr>
              <a:buSzPts val="9300"/>
              <a:buFont typeface="Arial"/>
              <a:buNone/>
              <a:defRPr sz="9300">
                <a:latin typeface="Arial"/>
                <a:ea typeface="Arial"/>
                <a:cs typeface="Arial"/>
                <a:sym typeface="Arial"/>
              </a:defRPr>
            </a:lvl1pPr>
            <a:lvl2pPr indent="-228600" lvl="1" marL="914400" algn="l">
              <a:lnSpc>
                <a:spcPct val="90000"/>
              </a:lnSpc>
              <a:spcBef>
                <a:spcPts val="0"/>
              </a:spcBef>
              <a:spcAft>
                <a:spcPts val="0"/>
              </a:spcAft>
              <a:buClr>
                <a:srgbClr val="52575F"/>
              </a:buClr>
              <a:buSzPts val="9300"/>
              <a:buFont typeface="Arial"/>
              <a:buNone/>
              <a:defRPr sz="9300">
                <a:latin typeface="Arial"/>
                <a:ea typeface="Arial"/>
                <a:cs typeface="Arial"/>
                <a:sym typeface="Arial"/>
              </a:defRPr>
            </a:lvl2pPr>
            <a:lvl3pPr indent="-228600" lvl="2" marL="1371600" algn="l">
              <a:lnSpc>
                <a:spcPct val="90000"/>
              </a:lnSpc>
              <a:spcBef>
                <a:spcPts val="0"/>
              </a:spcBef>
              <a:spcAft>
                <a:spcPts val="0"/>
              </a:spcAft>
              <a:buClr>
                <a:srgbClr val="52575F"/>
              </a:buClr>
              <a:buSzPts val="9300"/>
              <a:buFont typeface="Arial"/>
              <a:buNone/>
              <a:defRPr sz="9300">
                <a:latin typeface="Arial"/>
                <a:ea typeface="Arial"/>
                <a:cs typeface="Arial"/>
                <a:sym typeface="Arial"/>
              </a:defRPr>
            </a:lvl3pPr>
            <a:lvl4pPr indent="-228600" lvl="3" marL="1828800" algn="l">
              <a:lnSpc>
                <a:spcPct val="90000"/>
              </a:lnSpc>
              <a:spcBef>
                <a:spcPts val="0"/>
              </a:spcBef>
              <a:spcAft>
                <a:spcPts val="0"/>
              </a:spcAft>
              <a:buClr>
                <a:srgbClr val="52575F"/>
              </a:buClr>
              <a:buSzPts val="9300"/>
              <a:buFont typeface="Arial"/>
              <a:buNone/>
              <a:defRPr sz="9300">
                <a:latin typeface="Arial"/>
                <a:ea typeface="Arial"/>
                <a:cs typeface="Arial"/>
                <a:sym typeface="Arial"/>
              </a:defRPr>
            </a:lvl4pPr>
            <a:lvl5pPr indent="-228600" lvl="4" marL="2286000" algn="l">
              <a:lnSpc>
                <a:spcPct val="90000"/>
              </a:lnSpc>
              <a:spcBef>
                <a:spcPts val="0"/>
              </a:spcBef>
              <a:spcAft>
                <a:spcPts val="0"/>
              </a:spcAft>
              <a:buClr>
                <a:srgbClr val="52575F"/>
              </a:buClr>
              <a:buSzPts val="9300"/>
              <a:buFont typeface="Arial"/>
              <a:buNone/>
              <a:defRPr sz="93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71" name="Google Shape;71;p15"/>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72" name="Shape 72"/>
        <p:cNvGrpSpPr/>
        <p:nvPr/>
      </p:nvGrpSpPr>
      <p:grpSpPr>
        <a:xfrm>
          <a:off x="0" y="0"/>
          <a:ext cx="0" cy="0"/>
          <a:chOff x="0" y="0"/>
          <a:chExt cx="0" cy="0"/>
        </a:xfrm>
      </p:grpSpPr>
      <p:sp>
        <p:nvSpPr>
          <p:cNvPr id="73" name="Google Shape;73;p16"/>
          <p:cNvSpPr/>
          <p:nvPr>
            <p:ph idx="2" type="pic"/>
          </p:nvPr>
        </p:nvSpPr>
        <p:spPr>
          <a:xfrm>
            <a:off x="1257300" y="3213100"/>
            <a:ext cx="7289800" cy="7289800"/>
          </a:xfrm>
          <a:prstGeom prst="rect">
            <a:avLst/>
          </a:prstGeom>
          <a:noFill/>
          <a:ln>
            <a:noFill/>
          </a:ln>
        </p:spPr>
      </p:sp>
      <p:sp>
        <p:nvSpPr>
          <p:cNvPr id="74" name="Google Shape;74;p16"/>
          <p:cNvSpPr/>
          <p:nvPr>
            <p:ph idx="3" type="pic"/>
          </p:nvPr>
        </p:nvSpPr>
        <p:spPr>
          <a:xfrm>
            <a:off x="6577500" y="3632200"/>
            <a:ext cx="11228999" cy="6451600"/>
          </a:xfrm>
          <a:prstGeom prst="rect">
            <a:avLst/>
          </a:prstGeom>
          <a:noFill/>
          <a:ln>
            <a:noFill/>
          </a:ln>
        </p:spPr>
      </p:sp>
      <p:sp>
        <p:nvSpPr>
          <p:cNvPr id="75" name="Google Shape;75;p16"/>
          <p:cNvSpPr/>
          <p:nvPr>
            <p:ph idx="4" type="pic"/>
          </p:nvPr>
        </p:nvSpPr>
        <p:spPr>
          <a:xfrm>
            <a:off x="14643100" y="3632200"/>
            <a:ext cx="9677400" cy="6451600"/>
          </a:xfrm>
          <a:prstGeom prst="rect">
            <a:avLst/>
          </a:prstGeom>
          <a:noFill/>
          <a:ln>
            <a:noFill/>
          </a:ln>
        </p:spPr>
      </p:sp>
      <p:sp>
        <p:nvSpPr>
          <p:cNvPr id="76" name="Google Shape;76;p16"/>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bg>
      <p:bgPr>
        <a:solidFill>
          <a:srgbClr val="FFFFFF"/>
        </a:solidFill>
      </p:bgPr>
    </p:bg>
    <p:spTree>
      <p:nvGrpSpPr>
        <p:cNvPr id="77" name="Shape 77"/>
        <p:cNvGrpSpPr/>
        <p:nvPr/>
      </p:nvGrpSpPr>
      <p:grpSpPr>
        <a:xfrm>
          <a:off x="0" y="0"/>
          <a:ext cx="0" cy="0"/>
          <a:chOff x="0" y="0"/>
          <a:chExt cx="0" cy="0"/>
        </a:xfrm>
      </p:grpSpPr>
      <p:sp>
        <p:nvSpPr>
          <p:cNvPr id="78" name="Google Shape;78;p17"/>
          <p:cNvSpPr/>
          <p:nvPr>
            <p:ph idx="2" type="pic"/>
          </p:nvPr>
        </p:nvSpPr>
        <p:spPr>
          <a:xfrm>
            <a:off x="-38100" y="-520700"/>
            <a:ext cx="24447500" cy="14763310"/>
          </a:xfrm>
          <a:prstGeom prst="rect">
            <a:avLst/>
          </a:prstGeom>
          <a:noFill/>
          <a:ln>
            <a:noFill/>
          </a:ln>
        </p:spPr>
      </p:sp>
      <p:sp>
        <p:nvSpPr>
          <p:cNvPr id="79" name="Google Shape;79;p17"/>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 name="Shape 14"/>
        <p:cNvGrpSpPr/>
        <p:nvPr/>
      </p:nvGrpSpPr>
      <p:grpSpPr>
        <a:xfrm>
          <a:off x="0" y="0"/>
          <a:ext cx="0" cy="0"/>
          <a:chOff x="0" y="0"/>
          <a:chExt cx="0" cy="0"/>
        </a:xfrm>
      </p:grpSpPr>
      <p:sp>
        <p:nvSpPr>
          <p:cNvPr id="15" name="Google Shape;15;p3"/>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16" name="Google Shape;16;p3"/>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17" name="Google Shape;17;p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4700"/>
              </a:spcBef>
              <a:spcAft>
                <a:spcPts val="0"/>
              </a:spcAft>
              <a:buClr>
                <a:srgbClr val="52575F"/>
              </a:buClr>
              <a:buSzPts val="1800"/>
              <a:buChar char="•"/>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18" name="Google Shape;18;p3"/>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bg>
      <p:bgPr>
        <a:solidFill>
          <a:srgbClr val="FFFFFF"/>
        </a:solidFill>
      </p:bgPr>
    </p:bg>
    <p:spTree>
      <p:nvGrpSpPr>
        <p:cNvPr id="19" name="Shape 19"/>
        <p:cNvGrpSpPr/>
        <p:nvPr/>
      </p:nvGrpSpPr>
      <p:grpSpPr>
        <a:xfrm>
          <a:off x="0" y="0"/>
          <a:ext cx="0" cy="0"/>
          <a:chOff x="0" y="0"/>
          <a:chExt cx="0" cy="0"/>
        </a:xfrm>
      </p:grpSpPr>
      <p:sp>
        <p:nvSpPr>
          <p:cNvPr id="20" name="Google Shape;20;p4"/>
          <p:cNvSpPr/>
          <p:nvPr>
            <p:ph idx="2" type="pic"/>
          </p:nvPr>
        </p:nvSpPr>
        <p:spPr>
          <a:xfrm>
            <a:off x="-76200" y="-558800"/>
            <a:ext cx="24574500" cy="14839510"/>
          </a:xfrm>
          <a:prstGeom prst="rect">
            <a:avLst/>
          </a:prstGeom>
          <a:noFill/>
          <a:ln>
            <a:noFill/>
          </a:ln>
        </p:spPr>
      </p:sp>
      <p:sp>
        <p:nvSpPr>
          <p:cNvPr id="21" name="Google Shape;21;p4"/>
          <p:cNvSpPr txBox="1"/>
          <p:nvPr>
            <p:ph idx="1" type="body"/>
          </p:nvPr>
        </p:nvSpPr>
        <p:spPr>
          <a:xfrm>
            <a:off x="1206500" y="12268200"/>
            <a:ext cx="21971000" cy="660400"/>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3300"/>
              <a:buFont typeface="Arial"/>
              <a:buNone/>
              <a:defRPr sz="33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22" name="Google Shape;22;p4"/>
          <p:cNvSpPr txBox="1"/>
          <p:nvPr>
            <p:ph idx="3" type="body"/>
          </p:nvPr>
        </p:nvSpPr>
        <p:spPr>
          <a:xfrm>
            <a:off x="1206500" y="7353300"/>
            <a:ext cx="21971000" cy="2006600"/>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228600" lvl="1" marL="9144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2pPr>
            <a:lvl3pPr indent="-228600" lvl="2" marL="13716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3pPr>
            <a:lvl4pPr indent="-228600" lvl="3" marL="18288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4pPr>
            <a:lvl5pPr indent="-228600" lvl="4" marL="22860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23" name="Google Shape;23;p4"/>
          <p:cNvSpPr txBox="1"/>
          <p:nvPr>
            <p:ph type="title"/>
          </p:nvPr>
        </p:nvSpPr>
        <p:spPr>
          <a:xfrm>
            <a:off x="1206500" y="2616200"/>
            <a:ext cx="21971004" cy="4648200"/>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2575F"/>
              </a:buClr>
              <a:buSzPts val="12000"/>
              <a:buFont typeface="Arial"/>
              <a:buNone/>
              <a:defRPr sz="12000"/>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24" name="Google Shape;24;p4"/>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5" name="Shape 25"/>
        <p:cNvGrpSpPr/>
        <p:nvPr/>
      </p:nvGrpSpPr>
      <p:grpSpPr>
        <a:xfrm>
          <a:off x="0" y="0"/>
          <a:ext cx="0" cy="0"/>
          <a:chOff x="0" y="0"/>
          <a:chExt cx="0" cy="0"/>
        </a:xfrm>
      </p:grpSpPr>
      <p:sp>
        <p:nvSpPr>
          <p:cNvPr id="26" name="Google Shape;26;p5"/>
          <p:cNvSpPr/>
          <p:nvPr>
            <p:ph idx="2" type="pic"/>
          </p:nvPr>
        </p:nvSpPr>
        <p:spPr>
          <a:xfrm>
            <a:off x="8140700" y="-1"/>
            <a:ext cx="20574000" cy="13716001"/>
          </a:xfrm>
          <a:prstGeom prst="rect">
            <a:avLst/>
          </a:prstGeom>
          <a:noFill/>
          <a:ln>
            <a:noFill/>
          </a:ln>
        </p:spPr>
      </p:sp>
      <p:sp>
        <p:nvSpPr>
          <p:cNvPr id="27" name="Google Shape;27;p5"/>
          <p:cNvSpPr txBox="1"/>
          <p:nvPr>
            <p:ph type="title"/>
          </p:nvPr>
        </p:nvSpPr>
        <p:spPr>
          <a:xfrm>
            <a:off x="1206500" y="1333500"/>
            <a:ext cx="9779000" cy="5882273"/>
          </a:xfrm>
          <a:prstGeom prst="rect">
            <a:avLst/>
          </a:prstGeom>
          <a:noFill/>
          <a:ln>
            <a:noFill/>
          </a:ln>
        </p:spPr>
        <p:txBody>
          <a:bodyPr anchorCtr="0" anchor="b"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28" name="Google Shape;28;p5"/>
          <p:cNvSpPr txBox="1"/>
          <p:nvPr>
            <p:ph idx="1" type="body"/>
          </p:nvPr>
        </p:nvSpPr>
        <p:spPr>
          <a:xfrm>
            <a:off x="1206500" y="7150100"/>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228600" lvl="1" marL="9144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2pPr>
            <a:lvl3pPr indent="-228600" lvl="2" marL="13716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3pPr>
            <a:lvl4pPr indent="-228600" lvl="3" marL="18288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4pPr>
            <a:lvl5pPr indent="-228600" lvl="4" marL="22860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29" name="Google Shape;29;p5"/>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0" name="Shape 30"/>
        <p:cNvGrpSpPr/>
        <p:nvPr/>
      </p:nvGrpSpPr>
      <p:grpSpPr>
        <a:xfrm>
          <a:off x="0" y="0"/>
          <a:ext cx="0" cy="0"/>
          <a:chOff x="0" y="0"/>
          <a:chExt cx="0" cy="0"/>
        </a:xfrm>
      </p:grpSpPr>
      <p:sp>
        <p:nvSpPr>
          <p:cNvPr id="31" name="Google Shape;31;p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4700"/>
              </a:spcBef>
              <a:spcAft>
                <a:spcPts val="0"/>
              </a:spcAft>
              <a:buClr>
                <a:srgbClr val="52575F"/>
              </a:buClr>
              <a:buSzPts val="1800"/>
              <a:buChar char="•"/>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32" name="Google Shape;32;p6"/>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7"/>
          <p:cNvSpPr/>
          <p:nvPr>
            <p:ph idx="2" type="pic"/>
          </p:nvPr>
        </p:nvSpPr>
        <p:spPr>
          <a:xfrm>
            <a:off x="9588500" y="-482600"/>
            <a:ext cx="21513800" cy="14300200"/>
          </a:xfrm>
          <a:prstGeom prst="rect">
            <a:avLst/>
          </a:prstGeom>
          <a:noFill/>
          <a:ln>
            <a:noFill/>
          </a:ln>
        </p:spPr>
      </p:sp>
      <p:sp>
        <p:nvSpPr>
          <p:cNvPr id="35" name="Google Shape;35;p7"/>
          <p:cNvSpPr txBox="1"/>
          <p:nvPr>
            <p:ph idx="1" type="body"/>
          </p:nvPr>
        </p:nvSpPr>
        <p:spPr>
          <a:xfrm>
            <a:off x="1206500" y="2324100"/>
            <a:ext cx="9779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36" name="Google Shape;36;p7"/>
          <p:cNvSpPr txBox="1"/>
          <p:nvPr>
            <p:ph type="title"/>
          </p:nvPr>
        </p:nvSpPr>
        <p:spPr>
          <a:xfrm>
            <a:off x="1206500" y="635000"/>
            <a:ext cx="9779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37" name="Google Shape;37;p7"/>
          <p:cNvSpPr txBox="1"/>
          <p:nvPr>
            <p:ph idx="3" type="body"/>
          </p:nvPr>
        </p:nvSpPr>
        <p:spPr>
          <a:xfrm>
            <a:off x="1206500" y="4248504"/>
            <a:ext cx="9779000" cy="8256012"/>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4700"/>
              </a:spcBef>
              <a:spcAft>
                <a:spcPts val="0"/>
              </a:spcAft>
              <a:buClr>
                <a:srgbClr val="52575F"/>
              </a:buClr>
              <a:buSzPts val="1800"/>
              <a:buChar char="•"/>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38" name="Google Shape;38;p7"/>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Small">
  <p:cSld name="Title, Bullets &amp; Live Video Small">
    <p:spTree>
      <p:nvGrpSpPr>
        <p:cNvPr id="39" name="Shape 39"/>
        <p:cNvGrpSpPr/>
        <p:nvPr/>
      </p:nvGrpSpPr>
      <p:grpSpPr>
        <a:xfrm>
          <a:off x="0" y="0"/>
          <a:ext cx="0" cy="0"/>
          <a:chOff x="0" y="0"/>
          <a:chExt cx="0" cy="0"/>
        </a:xfrm>
      </p:grpSpPr>
      <p:sp>
        <p:nvSpPr>
          <p:cNvPr id="40" name="Google Shape;40;p8"/>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41" name="Google Shape;41;p8"/>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42" name="Google Shape;42;p8"/>
          <p:cNvSpPr txBox="1"/>
          <p:nvPr>
            <p:ph idx="2" type="body"/>
          </p:nvPr>
        </p:nvSpPr>
        <p:spPr>
          <a:xfrm>
            <a:off x="1206500" y="4248504"/>
            <a:ext cx="9779000" cy="8256012"/>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4700"/>
              </a:spcBef>
              <a:spcAft>
                <a:spcPts val="0"/>
              </a:spcAft>
              <a:buClr>
                <a:srgbClr val="52575F"/>
              </a:buClr>
              <a:buSzPts val="1800"/>
              <a:buChar char="•"/>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43" name="Google Shape;43;p8"/>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Live Video Large">
  <p:cSld name="Title, Bullets &amp; Live Video Large">
    <p:spTree>
      <p:nvGrpSpPr>
        <p:cNvPr id="44" name="Shape 44"/>
        <p:cNvGrpSpPr/>
        <p:nvPr/>
      </p:nvGrpSpPr>
      <p:grpSpPr>
        <a:xfrm>
          <a:off x="0" y="0"/>
          <a:ext cx="0" cy="0"/>
          <a:chOff x="0" y="0"/>
          <a:chExt cx="0" cy="0"/>
        </a:xfrm>
      </p:grpSpPr>
      <p:sp>
        <p:nvSpPr>
          <p:cNvPr id="45" name="Google Shape;45;p9"/>
          <p:cNvSpPr txBox="1"/>
          <p:nvPr>
            <p:ph idx="1" type="body"/>
          </p:nvPr>
        </p:nvSpPr>
        <p:spPr>
          <a:xfrm>
            <a:off x="1206500" y="2324100"/>
            <a:ext cx="9779000" cy="10033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2575F"/>
              </a:buClr>
              <a:buSzPts val="5500"/>
              <a:buFont typeface="Arial"/>
              <a:buNone/>
              <a:defRPr sz="5500">
                <a:latin typeface="Arial"/>
                <a:ea typeface="Arial"/>
                <a:cs typeface="Arial"/>
                <a:sym typeface="Arial"/>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46" name="Google Shape;46;p9"/>
          <p:cNvSpPr txBox="1"/>
          <p:nvPr>
            <p:ph type="title"/>
          </p:nvPr>
        </p:nvSpPr>
        <p:spPr>
          <a:xfrm>
            <a:off x="1206500" y="635000"/>
            <a:ext cx="9779000" cy="1689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52575F"/>
              </a:buClr>
              <a:buSzPts val="1800"/>
              <a:buNone/>
              <a:defRPr/>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47" name="Google Shape;47;p9"/>
          <p:cNvSpPr txBox="1"/>
          <p:nvPr>
            <p:ph idx="2" type="body"/>
          </p:nvPr>
        </p:nvSpPr>
        <p:spPr>
          <a:xfrm>
            <a:off x="1206500" y="4248504"/>
            <a:ext cx="9779000" cy="8256012"/>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4700"/>
              </a:spcBef>
              <a:spcAft>
                <a:spcPts val="0"/>
              </a:spcAft>
              <a:buClr>
                <a:srgbClr val="52575F"/>
              </a:buClr>
              <a:buSzPts val="1800"/>
              <a:buChar char="•"/>
              <a:defRPr/>
            </a:lvl1pPr>
            <a:lvl2pPr indent="-342900" lvl="1" marL="914400" algn="l">
              <a:lnSpc>
                <a:spcPct val="100000"/>
              </a:lnSpc>
              <a:spcBef>
                <a:spcPts val="4700"/>
              </a:spcBef>
              <a:spcAft>
                <a:spcPts val="0"/>
              </a:spcAft>
              <a:buClr>
                <a:srgbClr val="52575F"/>
              </a:buClr>
              <a:buSzPts val="1800"/>
              <a:buChar char="•"/>
              <a:defRPr/>
            </a:lvl2pPr>
            <a:lvl3pPr indent="-342900" lvl="2" marL="1371600" algn="l">
              <a:lnSpc>
                <a:spcPct val="100000"/>
              </a:lnSpc>
              <a:spcBef>
                <a:spcPts val="4700"/>
              </a:spcBef>
              <a:spcAft>
                <a:spcPts val="0"/>
              </a:spcAft>
              <a:buClr>
                <a:srgbClr val="52575F"/>
              </a:buClr>
              <a:buSzPts val="1800"/>
              <a:buChar char="•"/>
              <a:defRPr/>
            </a:lvl3pPr>
            <a:lvl4pPr indent="-342900" lvl="3" marL="1828800" algn="l">
              <a:lnSpc>
                <a:spcPct val="100000"/>
              </a:lnSpc>
              <a:spcBef>
                <a:spcPts val="4700"/>
              </a:spcBef>
              <a:spcAft>
                <a:spcPts val="0"/>
              </a:spcAft>
              <a:buClr>
                <a:srgbClr val="52575F"/>
              </a:buClr>
              <a:buSzPts val="1800"/>
              <a:buChar char="•"/>
              <a:defRPr/>
            </a:lvl4pPr>
            <a:lvl5pPr indent="-342900" lvl="4" marL="2286000" algn="l">
              <a:lnSpc>
                <a:spcPct val="100000"/>
              </a:lnSpc>
              <a:spcBef>
                <a:spcPts val="4700"/>
              </a:spcBef>
              <a:spcAft>
                <a:spcPts val="0"/>
              </a:spcAft>
              <a:buClr>
                <a:srgbClr val="52575F"/>
              </a:buClr>
              <a:buSzPts val="1800"/>
              <a:buChar char="•"/>
              <a:defRPr/>
            </a:lvl5pPr>
            <a:lvl6pPr indent="-342900" lvl="5" marL="2743200" algn="l">
              <a:lnSpc>
                <a:spcPct val="100000"/>
              </a:lnSpc>
              <a:spcBef>
                <a:spcPts val="4700"/>
              </a:spcBef>
              <a:spcAft>
                <a:spcPts val="0"/>
              </a:spcAft>
              <a:buClr>
                <a:srgbClr val="52575F"/>
              </a:buClr>
              <a:buSzPts val="1800"/>
              <a:buChar char="•"/>
              <a:defRPr/>
            </a:lvl6pPr>
            <a:lvl7pPr indent="-342900" lvl="6" marL="3200400" algn="l">
              <a:lnSpc>
                <a:spcPct val="100000"/>
              </a:lnSpc>
              <a:spcBef>
                <a:spcPts val="4700"/>
              </a:spcBef>
              <a:spcAft>
                <a:spcPts val="0"/>
              </a:spcAft>
              <a:buClr>
                <a:srgbClr val="52575F"/>
              </a:buClr>
              <a:buSzPts val="1800"/>
              <a:buChar char="•"/>
              <a:defRPr/>
            </a:lvl7pPr>
            <a:lvl8pPr indent="-342900" lvl="7" marL="3657600" algn="l">
              <a:lnSpc>
                <a:spcPct val="100000"/>
              </a:lnSpc>
              <a:spcBef>
                <a:spcPts val="4700"/>
              </a:spcBef>
              <a:spcAft>
                <a:spcPts val="0"/>
              </a:spcAft>
              <a:buClr>
                <a:srgbClr val="52575F"/>
              </a:buClr>
              <a:buSzPts val="1800"/>
              <a:buChar char="•"/>
              <a:defRPr/>
            </a:lvl8pPr>
            <a:lvl9pPr indent="-342900" lvl="8" marL="4114800" algn="l">
              <a:lnSpc>
                <a:spcPct val="100000"/>
              </a:lnSpc>
              <a:spcBef>
                <a:spcPts val="4700"/>
              </a:spcBef>
              <a:spcAft>
                <a:spcPts val="0"/>
              </a:spcAft>
              <a:buClr>
                <a:srgbClr val="52575F"/>
              </a:buClr>
              <a:buSzPts val="1800"/>
              <a:buChar char="•"/>
              <a:defRPr/>
            </a:lvl9pPr>
          </a:lstStyle>
          <a:p/>
        </p:txBody>
      </p:sp>
      <p:sp>
        <p:nvSpPr>
          <p:cNvPr id="48" name="Google Shape;48;p9"/>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0"/>
          <p:cNvSpPr txBox="1"/>
          <p:nvPr>
            <p:ph type="title"/>
          </p:nvPr>
        </p:nvSpPr>
        <p:spPr>
          <a:xfrm>
            <a:off x="1206496" y="3911600"/>
            <a:ext cx="21971004" cy="4648200"/>
          </a:xfrm>
          <a:prstGeom prst="rect">
            <a:avLst/>
          </a:prstGeom>
          <a:noFill/>
          <a:ln>
            <a:noFill/>
          </a:ln>
        </p:spPr>
        <p:txBody>
          <a:bodyPr anchorCtr="0" anchor="ctr" bIns="50800" lIns="50800" spcFirstLastPara="1" rIns="50800" wrap="square" tIns="50800">
            <a:normAutofit/>
          </a:bodyPr>
          <a:lstStyle>
            <a:lvl1pPr lvl="0" algn="l">
              <a:lnSpc>
                <a:spcPct val="90000"/>
              </a:lnSpc>
              <a:spcBef>
                <a:spcPts val="0"/>
              </a:spcBef>
              <a:spcAft>
                <a:spcPts val="0"/>
              </a:spcAft>
              <a:buClr>
                <a:srgbClr val="52575F"/>
              </a:buClr>
              <a:buSzPts val="12000"/>
              <a:buFont typeface="Arial"/>
              <a:buNone/>
              <a:defRPr sz="12000"/>
            </a:lvl1pPr>
            <a:lvl2pPr lvl="1" algn="l">
              <a:lnSpc>
                <a:spcPct val="90000"/>
              </a:lnSpc>
              <a:spcBef>
                <a:spcPts val="0"/>
              </a:spcBef>
              <a:spcAft>
                <a:spcPts val="0"/>
              </a:spcAft>
              <a:buClr>
                <a:srgbClr val="52575F"/>
              </a:buClr>
              <a:buSzPts val="1800"/>
              <a:buNone/>
              <a:defRPr/>
            </a:lvl2pPr>
            <a:lvl3pPr lvl="2" algn="l">
              <a:lnSpc>
                <a:spcPct val="90000"/>
              </a:lnSpc>
              <a:spcBef>
                <a:spcPts val="0"/>
              </a:spcBef>
              <a:spcAft>
                <a:spcPts val="0"/>
              </a:spcAft>
              <a:buClr>
                <a:srgbClr val="52575F"/>
              </a:buClr>
              <a:buSzPts val="1800"/>
              <a:buNone/>
              <a:defRPr/>
            </a:lvl3pPr>
            <a:lvl4pPr lvl="3" algn="l">
              <a:lnSpc>
                <a:spcPct val="90000"/>
              </a:lnSpc>
              <a:spcBef>
                <a:spcPts val="0"/>
              </a:spcBef>
              <a:spcAft>
                <a:spcPts val="0"/>
              </a:spcAft>
              <a:buClr>
                <a:srgbClr val="52575F"/>
              </a:buClr>
              <a:buSzPts val="1800"/>
              <a:buNone/>
              <a:defRPr/>
            </a:lvl4pPr>
            <a:lvl5pPr lvl="4" algn="l">
              <a:lnSpc>
                <a:spcPct val="90000"/>
              </a:lnSpc>
              <a:spcBef>
                <a:spcPts val="0"/>
              </a:spcBef>
              <a:spcAft>
                <a:spcPts val="0"/>
              </a:spcAft>
              <a:buClr>
                <a:srgbClr val="52575F"/>
              </a:buClr>
              <a:buSzPts val="1800"/>
              <a:buNone/>
              <a:defRPr/>
            </a:lvl5pPr>
            <a:lvl6pPr lvl="5" algn="l">
              <a:lnSpc>
                <a:spcPct val="90000"/>
              </a:lnSpc>
              <a:spcBef>
                <a:spcPts val="0"/>
              </a:spcBef>
              <a:spcAft>
                <a:spcPts val="0"/>
              </a:spcAft>
              <a:buClr>
                <a:srgbClr val="52575F"/>
              </a:buClr>
              <a:buSzPts val="1800"/>
              <a:buNone/>
              <a:defRPr/>
            </a:lvl6pPr>
            <a:lvl7pPr lvl="6" algn="l">
              <a:lnSpc>
                <a:spcPct val="90000"/>
              </a:lnSpc>
              <a:spcBef>
                <a:spcPts val="0"/>
              </a:spcBef>
              <a:spcAft>
                <a:spcPts val="0"/>
              </a:spcAft>
              <a:buClr>
                <a:srgbClr val="52575F"/>
              </a:buClr>
              <a:buSzPts val="1800"/>
              <a:buNone/>
              <a:defRPr/>
            </a:lvl7pPr>
            <a:lvl8pPr lvl="7" algn="l">
              <a:lnSpc>
                <a:spcPct val="90000"/>
              </a:lnSpc>
              <a:spcBef>
                <a:spcPts val="0"/>
              </a:spcBef>
              <a:spcAft>
                <a:spcPts val="0"/>
              </a:spcAft>
              <a:buClr>
                <a:srgbClr val="52575F"/>
              </a:buClr>
              <a:buSzPts val="1800"/>
              <a:buNone/>
              <a:defRPr/>
            </a:lvl8pPr>
            <a:lvl9pPr lvl="8" algn="l">
              <a:lnSpc>
                <a:spcPct val="90000"/>
              </a:lnSpc>
              <a:spcBef>
                <a:spcPts val="0"/>
              </a:spcBef>
              <a:spcAft>
                <a:spcPts val="0"/>
              </a:spcAft>
              <a:buClr>
                <a:srgbClr val="52575F"/>
              </a:buClr>
              <a:buSzPts val="1800"/>
              <a:buNone/>
              <a:defRPr/>
            </a:lvl9pPr>
          </a:lstStyle>
          <a:p/>
        </p:txBody>
      </p:sp>
      <p:sp>
        <p:nvSpPr>
          <p:cNvPr id="51" name="Google Shape;51;p10"/>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1pPr>
            <a:lvl2pPr indent="0" lvl="1"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2pPr>
            <a:lvl3pPr indent="0" lvl="2"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3pPr>
            <a:lvl4pPr indent="0" lvl="3"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4pPr>
            <a:lvl5pPr indent="0" lvl="4"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5pPr>
            <a:lvl6pPr indent="0" lvl="5"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6pPr>
            <a:lvl7pPr indent="0" lvl="6"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7pPr>
            <a:lvl8pPr indent="0" lvl="7"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8pPr>
            <a:lvl9pPr indent="0" lvl="8" marL="0" algn="r">
              <a:lnSpc>
                <a:spcPct val="100000"/>
              </a:lnSpc>
              <a:spcBef>
                <a:spcPts val="0"/>
              </a:spcBef>
              <a:spcAft>
                <a:spcPts val="0"/>
              </a:spcAft>
              <a:buClr>
                <a:srgbClr val="52575F"/>
              </a:buClr>
              <a:buSzPts val="2000"/>
              <a:buFont typeface="Arial"/>
              <a:buNone/>
              <a:defRPr sz="2000">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lvl1pPr lvl="0"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1pPr>
            <a:lvl2pPr lvl="1"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2pPr>
            <a:lvl3pPr lvl="2"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3pPr>
            <a:lvl4pPr lvl="3"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4pPr>
            <a:lvl5pPr lvl="4"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5pPr>
            <a:lvl6pPr lvl="5"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6pPr>
            <a:lvl7pPr lvl="6"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7pPr>
            <a:lvl8pPr lvl="7"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8pPr>
            <a:lvl9pPr lvl="8" marR="0" rtl="0" algn="l">
              <a:lnSpc>
                <a:spcPct val="90000"/>
              </a:lnSpc>
              <a:spcBef>
                <a:spcPts val="0"/>
              </a:spcBef>
              <a:spcAft>
                <a:spcPts val="0"/>
              </a:spcAft>
              <a:buClr>
                <a:srgbClr val="52575F"/>
              </a:buClr>
              <a:buSzPts val="10000"/>
              <a:buFont typeface="Arial"/>
              <a:buNone/>
              <a:defRPr b="0" i="0" sz="10000" u="none" cap="none" strike="noStrike">
                <a:solidFill>
                  <a:srgbClr val="52575F"/>
                </a:solidFill>
                <a:latin typeface="Arial"/>
                <a:ea typeface="Arial"/>
                <a:cs typeface="Arial"/>
                <a:sym typeface="Arial"/>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82600" lvl="0" marL="4572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1pPr>
            <a:lvl2pPr indent="-482600" lvl="1" marL="9144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2pPr>
            <a:lvl3pPr indent="-482600" lvl="2" marL="13716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3pPr>
            <a:lvl4pPr indent="-482600" lvl="3" marL="18288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4pPr>
            <a:lvl5pPr indent="-482600" lvl="4" marL="22860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5pPr>
            <a:lvl6pPr indent="-482600" lvl="5" marL="27432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6pPr>
            <a:lvl7pPr indent="-482600" lvl="6" marL="32004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7pPr>
            <a:lvl8pPr indent="-482600" lvl="7" marL="36576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8pPr>
            <a:lvl9pPr indent="-482600" lvl="8" marL="4114800" marR="0" rtl="0" algn="l">
              <a:lnSpc>
                <a:spcPct val="100000"/>
              </a:lnSpc>
              <a:spcBef>
                <a:spcPts val="4700"/>
              </a:spcBef>
              <a:spcAft>
                <a:spcPts val="0"/>
              </a:spcAft>
              <a:buClr>
                <a:srgbClr val="52575F"/>
              </a:buClr>
              <a:buSzPts val="4000"/>
              <a:buFont typeface="Arial"/>
              <a:buChar char="•"/>
              <a:defRPr b="0" i="0" sz="4000" u="none" cap="none" strike="noStrike">
                <a:solidFill>
                  <a:srgbClr val="52575F"/>
                </a:solidFill>
                <a:latin typeface="Arial"/>
                <a:ea typeface="Arial"/>
                <a:cs typeface="Arial"/>
                <a:sym typeface="Arial"/>
              </a:defRPr>
            </a:lvl9pPr>
          </a:lstStyle>
          <a:p/>
        </p:txBody>
      </p:sp>
      <p:sp>
        <p:nvSpPr>
          <p:cNvPr id="8" name="Google Shape;8;p1"/>
          <p:cNvSpPr txBox="1"/>
          <p:nvPr>
            <p:ph idx="12" type="sldNum"/>
          </p:nvPr>
        </p:nvSpPr>
        <p:spPr>
          <a:xfrm>
            <a:off x="23558499" y="12458699"/>
            <a:ext cx="388621" cy="429261"/>
          </a:xfrm>
          <a:prstGeom prst="rect">
            <a:avLst/>
          </a:prstGeom>
          <a:noFill/>
          <a:ln>
            <a:noFill/>
          </a:ln>
        </p:spPr>
        <p:txBody>
          <a:bodyPr anchorCtr="0" anchor="b" bIns="50800" lIns="50800" spcFirstLastPara="1" rIns="50800" wrap="square" tIns="50800">
            <a:spAutoFit/>
          </a:bodyPr>
          <a:lstStyle>
            <a:lvl1pPr indent="0" lvl="0"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1pPr>
            <a:lvl2pPr indent="0" lvl="1"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2pPr>
            <a:lvl3pPr indent="0" lvl="2"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3pPr>
            <a:lvl4pPr indent="0" lvl="3"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4pPr>
            <a:lvl5pPr indent="0" lvl="4"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5pPr>
            <a:lvl6pPr indent="0" lvl="5"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6pPr>
            <a:lvl7pPr indent="0" lvl="6"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7pPr>
            <a:lvl8pPr indent="0" lvl="7"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8pPr>
            <a:lvl9pPr indent="0" lvl="8" marL="0" marR="0" rtl="0" algn="r">
              <a:lnSpc>
                <a:spcPct val="100000"/>
              </a:lnSpc>
              <a:spcBef>
                <a:spcPts val="0"/>
              </a:spcBef>
              <a:spcAft>
                <a:spcPts val="0"/>
              </a:spcAft>
              <a:buClr>
                <a:srgbClr val="52575F"/>
              </a:buClr>
              <a:buSzPts val="2000"/>
              <a:buFont typeface="Arial"/>
              <a:buNone/>
              <a:defRPr b="0" i="0" sz="2000" u="none" cap="none" strike="noStrike">
                <a:solidFill>
                  <a:srgbClr val="5257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erithom@iu.edu" TargetMode="External"/><Relationship Id="rId4" Type="http://schemas.openxmlformats.org/officeDocument/2006/relationships/hyperlink" Target="mailto:schawat@i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hyperlink" Target="https://drive.google.com/file/d/1U4SPwHNJACPKqGKzQ2gCsN7H4FznigN7/view?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rive.google.com/file/d/1BxL_36U0ARZ86c2rc_bV0ucfbDqSMpvV/view?usp=sharing" TargetMode="External"/><Relationship Id="rId4" Type="http://schemas.openxmlformats.org/officeDocument/2006/relationships/image" Target="../media/image18.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nyc.gov/html/tlc/html/industry/base_and_business.shtml"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idx="1" type="body"/>
          </p:nvPr>
        </p:nvSpPr>
        <p:spPr>
          <a:xfrm>
            <a:off x="1206499" y="7161354"/>
            <a:ext cx="21971001" cy="2382276"/>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rgbClr val="000000"/>
              </a:buClr>
              <a:buSzPts val="4400"/>
              <a:buFont typeface="Arial"/>
              <a:buNone/>
            </a:pPr>
            <a:r>
              <a:rPr lang="en-US">
                <a:solidFill>
                  <a:srgbClr val="000000"/>
                </a:solidFill>
              </a:rPr>
              <a:t>Jerin Easo Thomas (</a:t>
            </a:r>
            <a:r>
              <a:rPr lang="en-US" u="sng">
                <a:solidFill>
                  <a:schemeClr val="hlink"/>
                </a:solidFill>
                <a:hlinkClick r:id="rId3"/>
              </a:rPr>
              <a:t>jerithom@iu.edu</a:t>
            </a:r>
            <a:r>
              <a:rPr lang="en-US">
                <a:solidFill>
                  <a:srgbClr val="000000"/>
                </a:solidFill>
              </a:rPr>
              <a:t>), </a:t>
            </a:r>
            <a:endParaRPr>
              <a:solidFill>
                <a:srgbClr val="000000"/>
              </a:solidFill>
            </a:endParaRPr>
          </a:p>
          <a:p>
            <a:pPr indent="0" lvl="0" marL="0" rtl="0" algn="l">
              <a:lnSpc>
                <a:spcPct val="100000"/>
              </a:lnSpc>
              <a:spcBef>
                <a:spcPts val="0"/>
              </a:spcBef>
              <a:spcAft>
                <a:spcPts val="0"/>
              </a:spcAft>
              <a:buClr>
                <a:srgbClr val="000000"/>
              </a:buClr>
              <a:buSzPts val="4400"/>
              <a:buFont typeface="Arial"/>
              <a:buNone/>
            </a:pPr>
            <a:r>
              <a:rPr lang="en-US">
                <a:solidFill>
                  <a:srgbClr val="000000"/>
                </a:solidFill>
              </a:rPr>
              <a:t>Sarthak Vivek Chawathe (</a:t>
            </a:r>
            <a:r>
              <a:rPr lang="en-US" u="sng">
                <a:solidFill>
                  <a:schemeClr val="hlink"/>
                </a:solidFill>
                <a:hlinkClick r:id="rId4"/>
              </a:rPr>
              <a:t>schawat@iu.edu</a:t>
            </a:r>
            <a:r>
              <a:rPr lang="en-US">
                <a:solidFill>
                  <a:srgbClr val="000000"/>
                </a:solidFill>
              </a:rPr>
              <a:t>)</a:t>
            </a:r>
            <a:endParaRPr/>
          </a:p>
        </p:txBody>
      </p:sp>
      <p:sp>
        <p:nvSpPr>
          <p:cNvPr id="87" name="Google Shape;87;p19"/>
          <p:cNvSpPr txBox="1"/>
          <p:nvPr>
            <p:ph idx="4294967295" type="subTitle"/>
          </p:nvPr>
        </p:nvSpPr>
        <p:spPr>
          <a:xfrm>
            <a:off x="1206500" y="4131052"/>
            <a:ext cx="21971001" cy="1019833"/>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5000"/>
              <a:buFont typeface="Arial"/>
              <a:buNone/>
            </a:pPr>
            <a:r>
              <a:rPr b="0" i="0" lang="en-US" sz="5000" u="none" cap="none" strike="noStrike">
                <a:solidFill>
                  <a:srgbClr val="52575F"/>
                </a:solidFill>
                <a:latin typeface="Arial"/>
                <a:ea typeface="Arial"/>
                <a:cs typeface="Arial"/>
                <a:sym typeface="Arial"/>
              </a:rPr>
              <a:t>Data Visualization </a:t>
            </a:r>
            <a:endParaRPr/>
          </a:p>
        </p:txBody>
      </p:sp>
      <p:sp>
        <p:nvSpPr>
          <p:cNvPr id="88" name="Google Shape;88;p19"/>
          <p:cNvSpPr txBox="1"/>
          <p:nvPr>
            <p:ph idx="4294967295" type="ctrTitle"/>
          </p:nvPr>
        </p:nvSpPr>
        <p:spPr>
          <a:xfrm>
            <a:off x="1206498" y="2342268"/>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90000"/>
              </a:lnSpc>
              <a:spcBef>
                <a:spcPts val="0"/>
              </a:spcBef>
              <a:spcAft>
                <a:spcPts val="0"/>
              </a:spcAft>
              <a:buClr>
                <a:srgbClr val="52575F"/>
              </a:buClr>
              <a:buSzPts val="12000"/>
              <a:buFont typeface="Arial"/>
              <a:buNone/>
            </a:pPr>
            <a:r>
              <a:rPr b="0" i="0" lang="en-US" sz="12000" u="none" cap="none" strike="noStrike">
                <a:solidFill>
                  <a:srgbClr val="52575F"/>
                </a:solidFill>
                <a:latin typeface="Arial"/>
                <a:ea typeface="Arial"/>
                <a:cs typeface="Arial"/>
                <a:sym typeface="Arial"/>
              </a:rPr>
              <a:t>Uber Data Analysis</a:t>
            </a:r>
            <a:endParaRPr b="0" i="0" sz="1200" u="none" cap="none" strike="noStrike">
              <a:solidFill>
                <a:srgbClr val="52575F"/>
              </a:solidFill>
              <a:latin typeface="Times"/>
              <a:ea typeface="Times"/>
              <a:cs typeface="Times"/>
              <a:sym typeface="Times"/>
            </a:endParaRPr>
          </a:p>
        </p:txBody>
      </p:sp>
      <p:sp>
        <p:nvSpPr>
          <p:cNvPr id="89" name="Google Shape;89;p19"/>
          <p:cNvSpPr txBox="1"/>
          <p:nvPr/>
        </p:nvSpPr>
        <p:spPr>
          <a:xfrm>
            <a:off x="1206499" y="12269603"/>
            <a:ext cx="21971001" cy="2006601"/>
          </a:xfrm>
          <a:prstGeom prst="rect">
            <a:avLst/>
          </a:prstGeom>
          <a:noFill/>
          <a:ln>
            <a:noFill/>
          </a:ln>
        </p:spPr>
        <p:txBody>
          <a:bodyPr anchorCtr="0" anchor="t" bIns="50800" lIns="50800" spcFirstLastPara="1" rIns="50800" wrap="square" tIns="50800">
            <a:normAutofit/>
          </a:bodyPr>
          <a:lstStyle/>
          <a:p>
            <a:pPr indent="0" lvl="0" marL="0" marR="0" rtl="0" algn="r">
              <a:lnSpc>
                <a:spcPct val="100000"/>
              </a:lnSpc>
              <a:spcBef>
                <a:spcPts val="0"/>
              </a:spcBef>
              <a:spcAft>
                <a:spcPts val="0"/>
              </a:spcAft>
              <a:buClr>
                <a:srgbClr val="52575F"/>
              </a:buClr>
              <a:buSzPts val="3900"/>
              <a:buFont typeface="Arial"/>
              <a:buNone/>
            </a:pPr>
            <a:r>
              <a:rPr b="0" i="0" lang="en-US" sz="3900" u="none" cap="none" strike="noStrike">
                <a:solidFill>
                  <a:srgbClr val="52575F"/>
                </a:solidFill>
                <a:latin typeface="Arial"/>
                <a:ea typeface="Arial"/>
                <a:cs typeface="Arial"/>
                <a:sym typeface="Arial"/>
              </a:rPr>
              <a:t>Indiana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52" name="Google Shape;152;p28"/>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What is the breakdown of trips by day over the course of six months combined?</a:t>
            </a:r>
            <a:endParaRPr/>
          </a:p>
        </p:txBody>
      </p:sp>
      <p:pic>
        <p:nvPicPr>
          <p:cNvPr descr="t1T7Dzc0W_yF-z9jNDUbCl_z5TxMizFAri-w0W6Wpr0coqEb5ZIR3AA1xjLWcySHWpDxdt1uqTttwQYi5YpsjnH3CzuLaJEptZ5YmnelvG4hCNfZaD2VCfR2d8thksPKlyyFILy9tGuwJPYvrIgAw2o.png" id="153" name="Google Shape;153;p28"/>
          <p:cNvPicPr preferRelativeResize="0"/>
          <p:nvPr/>
        </p:nvPicPr>
        <p:blipFill rotWithShape="1">
          <a:blip r:embed="rId4">
            <a:alphaModFix/>
          </a:blip>
          <a:srcRect b="0" l="0" r="0" t="0"/>
          <a:stretch/>
        </p:blipFill>
        <p:spPr>
          <a:xfrm>
            <a:off x="1494841" y="4738143"/>
            <a:ext cx="21394318" cy="6525268"/>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9"/>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59" name="Google Shape;159;p29"/>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Base locations with the most number of pickups?</a:t>
            </a:r>
            <a:endParaRPr/>
          </a:p>
        </p:txBody>
      </p:sp>
      <p:pic>
        <p:nvPicPr>
          <p:cNvPr descr="yyTxIVZErsJxdNx2macQkm8aS__ccespkGzzdTDo-6cM-7YGd3YsnfuvsZiqxmzTtvRcBGFgCap_oGC7syNO9_xyT6wDR8_daTrT81J-9fU2Hl6g7oqc0_wCR0BAiwT5J5Yl6CyHe5RKv6OWP_6qo6Q.png" id="160" name="Google Shape;160;p29"/>
          <p:cNvPicPr preferRelativeResize="0"/>
          <p:nvPr/>
        </p:nvPicPr>
        <p:blipFill rotWithShape="1">
          <a:blip r:embed="rId4">
            <a:alphaModFix/>
          </a:blip>
          <a:srcRect b="0" l="0" r="0" t="0"/>
          <a:stretch/>
        </p:blipFill>
        <p:spPr>
          <a:xfrm>
            <a:off x="1206500" y="4971005"/>
            <a:ext cx="21971001" cy="6811010"/>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66" name="Google Shape;166;p30"/>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Connection between the number of trips, the hour, and the day of the week? </a:t>
            </a:r>
            <a:endParaRPr/>
          </a:p>
        </p:txBody>
      </p:sp>
      <p:pic>
        <p:nvPicPr>
          <p:cNvPr descr="pgQ79kK_Jne_2RZKOeikutdb-nkWA4CGRkZPaZC79JHFTSWzpEn3VZxpNZjokVeREISHwcmqExgvxCfHpE6Rz2cjmZl3wqSKE8t-u97aVKwnNwY01K1BHt4MYeL8dnWuRj-BNyuHSbn6MYDNWWYLO4E.png" id="167" name="Google Shape;167;p30"/>
          <p:cNvPicPr preferRelativeResize="0"/>
          <p:nvPr/>
        </p:nvPicPr>
        <p:blipFill rotWithShape="1">
          <a:blip r:embed="rId4">
            <a:alphaModFix/>
          </a:blip>
          <a:srcRect b="0" l="0" r="0" t="0"/>
          <a:stretch/>
        </p:blipFill>
        <p:spPr>
          <a:xfrm>
            <a:off x="7288820" y="3547481"/>
            <a:ext cx="9806359" cy="9658058"/>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1"/>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73" name="Google Shape;173;p31"/>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Does the data include peaks and pits?</a:t>
            </a:r>
            <a:endParaRPr/>
          </a:p>
        </p:txBody>
      </p:sp>
      <p:pic>
        <p:nvPicPr>
          <p:cNvPr descr="S7aHehUqUe8rTYP2ZuOObQtDsLL46H_ofNXzUCQjxhFCHDYD6dalf_UArAMM5AOeELtUo7MJHRQ1jqV0hMkUv9U9bV8_k8ipsl5cFcufnarNpwnzYQ9ZX9mmkjoccrL0Tardrp4jw_-GnmPvrovEKMw.png" id="174" name="Google Shape;174;p31"/>
          <p:cNvPicPr preferRelativeResize="0"/>
          <p:nvPr/>
        </p:nvPicPr>
        <p:blipFill rotWithShape="1">
          <a:blip r:embed="rId4">
            <a:alphaModFix/>
          </a:blip>
          <a:srcRect b="0" l="0" r="0" t="0"/>
          <a:stretch/>
        </p:blipFill>
        <p:spPr>
          <a:xfrm>
            <a:off x="276610" y="4717216"/>
            <a:ext cx="14806064" cy="7318587"/>
          </a:xfrm>
          <a:prstGeom prst="rect">
            <a:avLst/>
          </a:prstGeom>
          <a:noFill/>
          <a:ln>
            <a:noFill/>
          </a:ln>
        </p:spPr>
      </p:pic>
      <p:pic>
        <p:nvPicPr>
          <p:cNvPr descr="_bO5S5Tcm6NjJyvvdfuesD_Uj3SSJsiJ1mjkwDuKLTHXdYJRkylc1fYaVHDmD6NGCR4r9H9DmuMhOrTfYpQ_dQshDqkMLQ4uykP2G8y7mjaA2e3Z7i3OjI9SxtTeHoji21112el7hxNp76V-nmR1S_A.png" id="175" name="Google Shape;175;p31"/>
          <p:cNvPicPr preferRelativeResize="0"/>
          <p:nvPr/>
        </p:nvPicPr>
        <p:blipFill rotWithShape="1">
          <a:blip r:embed="rId5">
            <a:alphaModFix/>
          </a:blip>
          <a:srcRect b="0" l="0" r="0" t="0"/>
          <a:stretch/>
        </p:blipFill>
        <p:spPr>
          <a:xfrm>
            <a:off x="15602836" y="2321128"/>
            <a:ext cx="7772834" cy="5395098"/>
          </a:xfrm>
          <a:prstGeom prst="rect">
            <a:avLst/>
          </a:prstGeom>
          <a:noFill/>
          <a:ln>
            <a:noFill/>
          </a:ln>
        </p:spPr>
      </p:pic>
      <p:pic>
        <p:nvPicPr>
          <p:cNvPr descr="zaJStZn0-uDB--cuBodN7jCuPzGw6-khvXzALSL8BCDIFTfxpoDNSHOU0cm2jYrReDT6H9l6JyEV9ACkQi24pAVYxnEkKHSlJ7mJANAo3yvT41SmFosOhhBXuUvscV_MaTqMe7MuRk3sKM-1qq9vRjM.png" id="176" name="Google Shape;176;p31"/>
          <p:cNvPicPr preferRelativeResize="0"/>
          <p:nvPr/>
        </p:nvPicPr>
        <p:blipFill rotWithShape="1">
          <a:blip r:embed="rId6">
            <a:alphaModFix/>
          </a:blip>
          <a:srcRect b="0" l="0" r="0" t="0"/>
          <a:stretch/>
        </p:blipFill>
        <p:spPr>
          <a:xfrm>
            <a:off x="15583786" y="7905808"/>
            <a:ext cx="7810934" cy="5406500"/>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2"/>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82" name="Google Shape;182;p32"/>
          <p:cNvSpPr txBox="1"/>
          <p:nvPr>
            <p:ph idx="2" type="body"/>
          </p:nvPr>
        </p:nvSpPr>
        <p:spPr>
          <a:xfrm>
            <a:off x="1206500" y="2320924"/>
            <a:ext cx="21971000" cy="1759905"/>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52575F"/>
              </a:buClr>
              <a:buSzPts val="3400"/>
              <a:buFont typeface="Arial"/>
              <a:buNone/>
            </a:pPr>
            <a:r>
              <a:rPr lang="en-US" sz="3400"/>
              <a:t>Does the data include peaks and pits?</a:t>
            </a:r>
            <a:endParaRPr/>
          </a:p>
          <a:p>
            <a:pPr indent="0" lvl="0" marL="0" rtl="0" algn="l">
              <a:lnSpc>
                <a:spcPct val="100000"/>
              </a:lnSpc>
              <a:spcBef>
                <a:spcPts val="3900"/>
              </a:spcBef>
              <a:spcAft>
                <a:spcPts val="0"/>
              </a:spcAft>
              <a:buClr>
                <a:srgbClr val="52575F"/>
              </a:buClr>
              <a:buSzPts val="3400"/>
              <a:buFont typeface="Arial"/>
              <a:buNone/>
            </a:pPr>
            <a:r>
              <a:rPr lang="en-US" sz="3400"/>
              <a:t>Uber Ride Patterns in NYC: A Heatmap Analysis to Verify Proposal</a:t>
            </a:r>
            <a:endParaRPr/>
          </a:p>
        </p:txBody>
      </p:sp>
      <p:pic>
        <p:nvPicPr>
          <p:cNvPr descr="qysn5V0dfCfAdNSIzJvw3KWw17tjYxTyQTcSPV2kK9IPFD1T-fU8VHhT8o8-H31Xg_yS_zLC0Tvur1kNlk_sMrU6g2I86khsGBja1zNeWOrn-b0Sw0sgbAb4ScASOZ7c1C2fUAvne0yahsQi2NFTWK8.png" id="183" name="Google Shape;183;p32"/>
          <p:cNvPicPr preferRelativeResize="0"/>
          <p:nvPr/>
        </p:nvPicPr>
        <p:blipFill rotWithShape="1">
          <a:blip r:embed="rId4">
            <a:alphaModFix/>
          </a:blip>
          <a:srcRect b="0" l="0" r="0" t="0"/>
          <a:stretch/>
        </p:blipFill>
        <p:spPr>
          <a:xfrm>
            <a:off x="2032000" y="4166459"/>
            <a:ext cx="20320001" cy="8420101"/>
          </a:xfrm>
          <a:prstGeom prst="rect">
            <a:avLst/>
          </a:prstGeom>
          <a:noFill/>
          <a:ln>
            <a:noFill/>
          </a:ln>
        </p:spPr>
      </p:pic>
      <p:sp>
        <p:nvSpPr>
          <p:cNvPr id="184" name="Google Shape;184;p32"/>
          <p:cNvSpPr txBox="1"/>
          <p:nvPr/>
        </p:nvSpPr>
        <p:spPr>
          <a:xfrm>
            <a:off x="9527793" y="12672190"/>
            <a:ext cx="5328413" cy="7696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HeatMap for Thursday</a:t>
            </a:r>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3"/>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90" name="Google Shape;190;p33"/>
          <p:cNvSpPr txBox="1"/>
          <p:nvPr>
            <p:ph idx="2" type="body"/>
          </p:nvPr>
        </p:nvSpPr>
        <p:spPr>
          <a:xfrm>
            <a:off x="1206500" y="2320925"/>
            <a:ext cx="21971000" cy="1759904"/>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52575F"/>
              </a:buClr>
              <a:buSzPts val="3400"/>
              <a:buFont typeface="Arial"/>
              <a:buNone/>
            </a:pPr>
            <a:r>
              <a:rPr lang="en-US" sz="3400"/>
              <a:t>Does the data include peaks and pits?</a:t>
            </a:r>
            <a:endParaRPr/>
          </a:p>
          <a:p>
            <a:pPr indent="0" lvl="0" marL="0" rtl="0" algn="l">
              <a:lnSpc>
                <a:spcPct val="100000"/>
              </a:lnSpc>
              <a:spcBef>
                <a:spcPts val="3900"/>
              </a:spcBef>
              <a:spcAft>
                <a:spcPts val="0"/>
              </a:spcAft>
              <a:buClr>
                <a:srgbClr val="52575F"/>
              </a:buClr>
              <a:buSzPts val="3400"/>
              <a:buFont typeface="Arial"/>
              <a:buNone/>
            </a:pPr>
            <a:r>
              <a:rPr lang="en-US" sz="3400"/>
              <a:t>Uber Ride Patterns in NYC: A Heatmap Analysis to Verify Proposal</a:t>
            </a:r>
            <a:endParaRPr/>
          </a:p>
        </p:txBody>
      </p:sp>
      <p:sp>
        <p:nvSpPr>
          <p:cNvPr id="191" name="Google Shape;191;p33"/>
          <p:cNvSpPr txBox="1"/>
          <p:nvPr/>
        </p:nvSpPr>
        <p:spPr>
          <a:xfrm>
            <a:off x="9527793" y="12672191"/>
            <a:ext cx="4938269" cy="7696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HeatMap for Sunday</a:t>
            </a:r>
            <a:endParaRPr/>
          </a:p>
        </p:txBody>
      </p:sp>
      <p:pic>
        <p:nvPicPr>
          <p:cNvPr descr="sd9nXOB8x1w_GdpuS-2F6O_xf6IreHzTgxWfnoBYAusynOf-YIvsuDJ9wqJSnR2TJX94pLJ0KCrlGaLkzPXRFV1tCn0e6MVnJlkvZdehtdIiJBfygH1PjEj5Ui7oKTaw4b8YuqwvxdHYkS2M7pbpBK8.png" id="192" name="Google Shape;192;p33"/>
          <p:cNvPicPr preferRelativeResize="0"/>
          <p:nvPr/>
        </p:nvPicPr>
        <p:blipFill rotWithShape="1">
          <a:blip r:embed="rId4">
            <a:alphaModFix/>
          </a:blip>
          <a:srcRect b="0" l="0" r="0" t="0"/>
          <a:stretch/>
        </p:blipFill>
        <p:spPr>
          <a:xfrm>
            <a:off x="2032000" y="4147409"/>
            <a:ext cx="20320001" cy="8458201"/>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4"/>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98" name="Google Shape;198;p34"/>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Any insights from the month that had the most rides?</a:t>
            </a:r>
            <a:endParaRPr/>
          </a:p>
        </p:txBody>
      </p:sp>
      <p:pic>
        <p:nvPicPr>
          <p:cNvPr descr="xzB0A2Di4P_cvEUfo1eczFfn8aNP_Fnd1qHET5lz0y3oQcie0CtX63sMWGyFXY9wIsyHXmV1uTrZVC7hRygPaq548togcWtPWFK9Ribeha-5QJG1ED2jPdjzwWY2D-wuhpMNQJEhEQAs2rz74yljrEA.png" id="199" name="Google Shape;199;p34"/>
          <p:cNvPicPr preferRelativeResize="0"/>
          <p:nvPr/>
        </p:nvPicPr>
        <p:blipFill rotWithShape="1">
          <a:blip r:embed="rId4">
            <a:alphaModFix/>
          </a:blip>
          <a:srcRect b="0" l="0" r="0" t="0"/>
          <a:stretch/>
        </p:blipFill>
        <p:spPr>
          <a:xfrm>
            <a:off x="4927057" y="3663594"/>
            <a:ext cx="14529886" cy="9538326"/>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5"/>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205" name="Google Shape;205;p35"/>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Any insights from the month that had the most rides?</a:t>
            </a:r>
            <a:endParaRPr/>
          </a:p>
        </p:txBody>
      </p:sp>
      <p:pic>
        <p:nvPicPr>
          <p:cNvPr descr="7OOajDi0SksLHib62OdXPkyFRnVu2hOniNU9YZLsG7cy6IyPmbTiqIrpVsenTKRoVw2eZ3muvUrGvWVVfdm0SLaE4i4OGvY29HP0SHa0RK0X4s833kPJT8E37HWRudIssI5CuSwA_vJF_tza21eY6N4.png" id="206" name="Google Shape;206;p35"/>
          <p:cNvPicPr preferRelativeResize="0"/>
          <p:nvPr/>
        </p:nvPicPr>
        <p:blipFill rotWithShape="1">
          <a:blip r:embed="rId4">
            <a:alphaModFix/>
          </a:blip>
          <a:srcRect b="0" l="0" r="0" t="0"/>
          <a:stretch/>
        </p:blipFill>
        <p:spPr>
          <a:xfrm>
            <a:off x="148800" y="4587975"/>
            <a:ext cx="24086400" cy="5386800"/>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6"/>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212" name="Google Shape;212;p36"/>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September geospatial analysis</a:t>
            </a:r>
            <a:endParaRPr/>
          </a:p>
        </p:txBody>
      </p:sp>
      <p:pic>
        <p:nvPicPr>
          <p:cNvPr descr="AHR1KZxRm2pUX5LklYfrNo0HFu7r3fGl2uIbcYYKUeCIJPsVFFVzaEfVmyVNbQgwI4r_L7qpHW-DzjxqvcYIR_c3aYuxIiLA2mq4I8UoVeADnCgklWKKrV-9BVCppifeHCQ13hAPW78tjJlhCFTtpiI.png" id="213" name="Google Shape;213;p36"/>
          <p:cNvPicPr preferRelativeResize="0"/>
          <p:nvPr/>
        </p:nvPicPr>
        <p:blipFill rotWithShape="1">
          <a:blip r:embed="rId4">
            <a:alphaModFix/>
          </a:blip>
          <a:srcRect b="0" l="0" r="0" t="0"/>
          <a:stretch/>
        </p:blipFill>
        <p:spPr>
          <a:xfrm>
            <a:off x="2475008" y="3286076"/>
            <a:ext cx="19433984" cy="9328312"/>
          </a:xfrm>
          <a:prstGeom prst="rect">
            <a:avLst/>
          </a:prstGeom>
          <a:noFill/>
          <a:ln>
            <a:noFill/>
          </a:ln>
        </p:spPr>
      </p:pic>
      <p:sp>
        <p:nvSpPr>
          <p:cNvPr id="214" name="Google Shape;214;p36"/>
          <p:cNvSpPr txBox="1"/>
          <p:nvPr/>
        </p:nvSpPr>
        <p:spPr>
          <a:xfrm>
            <a:off x="10366502" y="12759150"/>
            <a:ext cx="3650997" cy="7696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Animation Snip</a:t>
            </a:r>
            <a:endParaRPr/>
          </a:p>
        </p:txBody>
      </p:sp>
      <p:sp>
        <p:nvSpPr>
          <p:cNvPr id="215" name="Google Shape;215;p36"/>
          <p:cNvSpPr txBox="1"/>
          <p:nvPr/>
        </p:nvSpPr>
        <p:spPr>
          <a:xfrm>
            <a:off x="10926610" y="2712053"/>
            <a:ext cx="13162281" cy="42926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2575F"/>
              </a:buClr>
              <a:buSzPts val="2000"/>
              <a:buFont typeface="Arial"/>
              <a:buNone/>
            </a:pPr>
            <a:r>
              <a:rPr b="0" i="0" lang="en-US" sz="2000" u="none" cap="none" strike="noStrike">
                <a:solidFill>
                  <a:srgbClr val="52575F"/>
                </a:solidFill>
                <a:latin typeface="Arial"/>
                <a:ea typeface="Arial"/>
                <a:cs typeface="Arial"/>
                <a:sym typeface="Arial"/>
              </a:rPr>
              <a:t>Animation Link:  file: </a:t>
            </a:r>
            <a:r>
              <a:rPr b="0" i="0" lang="en-US" sz="2000" u="sng" cap="none" strike="noStrike">
                <a:solidFill>
                  <a:schemeClr val="hlink"/>
                </a:solidFill>
                <a:latin typeface="Arial"/>
                <a:ea typeface="Arial"/>
                <a:cs typeface="Arial"/>
                <a:sym typeface="Arial"/>
                <a:hlinkClick r:id="rId5"/>
              </a:rPr>
              <a:t>https://drive.google.com/file/d/1U4SPwHNJACPKqGKzQ2gCsN7H4FznigN7/view?usp=sharing</a:t>
            </a:r>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7"/>
          <p:cNvSpPr txBox="1"/>
          <p:nvPr>
            <p:ph idx="1" type="body"/>
          </p:nvPr>
        </p:nvSpPr>
        <p:spPr>
          <a:xfrm>
            <a:off x="1206500" y="978255"/>
            <a:ext cx="21971000"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221" name="Google Shape;221;p37"/>
          <p:cNvSpPr txBox="1"/>
          <p:nvPr>
            <p:ph idx="2" type="body"/>
          </p:nvPr>
        </p:nvSpPr>
        <p:spPr>
          <a:xfrm>
            <a:off x="1206500" y="2320925"/>
            <a:ext cx="21971000" cy="1003300"/>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Neighborhood Analysis </a:t>
            </a:r>
            <a:endParaRPr/>
          </a:p>
        </p:txBody>
      </p:sp>
      <p:sp>
        <p:nvSpPr>
          <p:cNvPr id="222" name="Google Shape;222;p37"/>
          <p:cNvSpPr txBox="1"/>
          <p:nvPr/>
        </p:nvSpPr>
        <p:spPr>
          <a:xfrm>
            <a:off x="7289800" y="12906081"/>
            <a:ext cx="9804401" cy="76962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Top five Neighborhood with most pickups.</a:t>
            </a:r>
            <a:endParaRPr/>
          </a:p>
        </p:txBody>
      </p:sp>
      <p:pic>
        <p:nvPicPr>
          <p:cNvPr descr="Ys1rzWdcaS5qNmLYm4f-fp_9ce7vUvw3mJm1ZhIv77X9N0kXJjK21QnNxkSCm-FVyHtXR1mESWr2EEeLa6r4dNo2Qqb9Qewh9JXnPChjbKx4N_AmznLfW3Z_c6c7ZxAKm5w_c5qGJzApgsvo9pBxYbw.png" id="223" name="Google Shape;223;p37"/>
          <p:cNvPicPr preferRelativeResize="0"/>
          <p:nvPr/>
        </p:nvPicPr>
        <p:blipFill rotWithShape="1">
          <a:blip r:embed="rId4">
            <a:alphaModFix/>
          </a:blip>
          <a:srcRect b="0" l="0" r="0" t="0"/>
          <a:stretch/>
        </p:blipFill>
        <p:spPr>
          <a:xfrm>
            <a:off x="6137602" y="3057480"/>
            <a:ext cx="12108796" cy="9846130"/>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Introduction &amp; Motivation</a:t>
            </a:r>
            <a:endParaRPr/>
          </a:p>
        </p:txBody>
      </p:sp>
      <p:sp>
        <p:nvSpPr>
          <p:cNvPr id="95" name="Google Shape;95;p20"/>
          <p:cNvSpPr txBox="1"/>
          <p:nvPr>
            <p:ph idx="2" type="body"/>
          </p:nvPr>
        </p:nvSpPr>
        <p:spPr>
          <a:xfrm>
            <a:off x="1252550" y="3754787"/>
            <a:ext cx="11490983" cy="7772297"/>
          </a:xfrm>
          <a:prstGeom prst="rect">
            <a:avLst/>
          </a:prstGeom>
          <a:noFill/>
          <a:ln>
            <a:noFill/>
          </a:ln>
        </p:spPr>
        <p:txBody>
          <a:bodyPr anchorCtr="0" anchor="t" bIns="50800" lIns="50800" spcFirstLastPara="1" rIns="50800" wrap="square" tIns="50800">
            <a:normAutofit/>
          </a:bodyPr>
          <a:lstStyle/>
          <a:p>
            <a:pPr indent="-457200" lvl="0" marL="457200" rtl="0" algn="l">
              <a:lnSpc>
                <a:spcPct val="100000"/>
              </a:lnSpc>
              <a:spcBef>
                <a:spcPts val="0"/>
              </a:spcBef>
              <a:spcAft>
                <a:spcPts val="0"/>
              </a:spcAft>
              <a:buClr>
                <a:srgbClr val="52575F"/>
              </a:buClr>
              <a:buSzPts val="4000"/>
              <a:buFont typeface="Arial"/>
              <a:buChar char="•"/>
            </a:pPr>
            <a:r>
              <a:rPr b="0" i="0" lang="en-US" sz="4000" u="none" cap="none" strike="noStrike">
                <a:solidFill>
                  <a:srgbClr val="52575F"/>
                </a:solidFill>
                <a:latin typeface="Arial"/>
                <a:ea typeface="Arial"/>
                <a:cs typeface="Arial"/>
                <a:sym typeface="Arial"/>
              </a:rPr>
              <a:t>Digital Age and Urban Transportation</a:t>
            </a:r>
            <a:endParaRPr/>
          </a:p>
          <a:p>
            <a:pPr indent="-457200" lvl="0" marL="457200" rtl="0" algn="l">
              <a:lnSpc>
                <a:spcPct val="100000"/>
              </a:lnSpc>
              <a:spcBef>
                <a:spcPts val="4700"/>
              </a:spcBef>
              <a:spcAft>
                <a:spcPts val="0"/>
              </a:spcAft>
              <a:buClr>
                <a:srgbClr val="52575F"/>
              </a:buClr>
              <a:buSzPts val="4000"/>
              <a:buFont typeface="Arial"/>
              <a:buChar char="•"/>
            </a:pPr>
            <a:r>
              <a:rPr b="0" i="0" lang="en-US" sz="4000" u="none" cap="none" strike="noStrike">
                <a:solidFill>
                  <a:srgbClr val="52575F"/>
                </a:solidFill>
                <a:latin typeface="Arial"/>
                <a:ea typeface="Arial"/>
                <a:cs typeface="Arial"/>
                <a:sym typeface="Arial"/>
              </a:rPr>
              <a:t>Rising Demand for Data-Driven Solution</a:t>
            </a:r>
            <a:endParaRPr/>
          </a:p>
          <a:p>
            <a:pPr indent="-457200" lvl="0" marL="457200" rtl="0" algn="l">
              <a:lnSpc>
                <a:spcPct val="100000"/>
              </a:lnSpc>
              <a:spcBef>
                <a:spcPts val="4700"/>
              </a:spcBef>
              <a:spcAft>
                <a:spcPts val="0"/>
              </a:spcAft>
              <a:buClr>
                <a:srgbClr val="52575F"/>
              </a:buClr>
              <a:buSzPts val="4000"/>
              <a:buFont typeface="Arial"/>
              <a:buChar char="•"/>
            </a:pPr>
            <a:r>
              <a:rPr b="0" i="0" lang="en-US" sz="4000" u="none" cap="none" strike="noStrike">
                <a:solidFill>
                  <a:srgbClr val="52575F"/>
                </a:solidFill>
                <a:latin typeface="Arial"/>
                <a:ea typeface="Arial"/>
                <a:cs typeface="Arial"/>
                <a:sym typeface="Arial"/>
              </a:rPr>
              <a:t>Our Motivation:</a:t>
            </a:r>
            <a:endParaRPr/>
          </a:p>
          <a:p>
            <a:pPr indent="-457200" lvl="1" marL="914400" rtl="0" algn="l">
              <a:lnSpc>
                <a:spcPct val="100000"/>
              </a:lnSpc>
              <a:spcBef>
                <a:spcPts val="4700"/>
              </a:spcBef>
              <a:spcAft>
                <a:spcPts val="0"/>
              </a:spcAft>
              <a:buClr>
                <a:srgbClr val="52575F"/>
              </a:buClr>
              <a:buSzPts val="1080"/>
              <a:buFont typeface="Arial"/>
              <a:buChar char="•"/>
            </a:pPr>
            <a:r>
              <a:rPr b="0" i="0" lang="en-US" sz="4000" u="none" cap="none" strike="noStrike">
                <a:solidFill>
                  <a:srgbClr val="52575F"/>
                </a:solidFill>
                <a:latin typeface="Arial"/>
                <a:ea typeface="Arial"/>
                <a:cs typeface="Arial"/>
                <a:sym typeface="Arial"/>
              </a:rPr>
              <a:t>Understanding user behavior  </a:t>
            </a:r>
            <a:endParaRPr/>
          </a:p>
          <a:p>
            <a:pPr indent="-457200" lvl="1" marL="914400" rtl="0" algn="l">
              <a:lnSpc>
                <a:spcPct val="100000"/>
              </a:lnSpc>
              <a:spcBef>
                <a:spcPts val="4700"/>
              </a:spcBef>
              <a:spcAft>
                <a:spcPts val="0"/>
              </a:spcAft>
              <a:buClr>
                <a:srgbClr val="52575F"/>
              </a:buClr>
              <a:buSzPts val="1080"/>
              <a:buFont typeface="Arial"/>
              <a:buChar char="•"/>
            </a:pPr>
            <a:r>
              <a:rPr b="0" i="0" lang="en-US" sz="4000" u="none" cap="none" strike="noStrike">
                <a:solidFill>
                  <a:srgbClr val="52575F"/>
                </a:solidFill>
                <a:latin typeface="Arial"/>
                <a:ea typeface="Arial"/>
                <a:cs typeface="Arial"/>
                <a:sym typeface="Arial"/>
              </a:rPr>
              <a:t>Contributing to urban mobility</a:t>
            </a:r>
            <a:endParaRPr/>
          </a:p>
          <a:p>
            <a:pPr indent="-457200" lvl="1" marL="914400" rtl="0" algn="l">
              <a:lnSpc>
                <a:spcPct val="100000"/>
              </a:lnSpc>
              <a:spcBef>
                <a:spcPts val="4700"/>
              </a:spcBef>
              <a:spcAft>
                <a:spcPts val="0"/>
              </a:spcAft>
              <a:buClr>
                <a:srgbClr val="52575F"/>
              </a:buClr>
              <a:buSzPts val="1080"/>
              <a:buFont typeface="Arial"/>
              <a:buChar char="•"/>
            </a:pPr>
            <a:r>
              <a:rPr b="0" i="0" lang="en-US" sz="4000" u="none" cap="none" strike="noStrike">
                <a:solidFill>
                  <a:srgbClr val="52575F"/>
                </a:solidFill>
                <a:latin typeface="Arial"/>
                <a:ea typeface="Arial"/>
                <a:cs typeface="Arial"/>
                <a:sym typeface="Arial"/>
              </a:rPr>
              <a:t>Commitment to Innovation</a:t>
            </a:r>
            <a:endParaRPr/>
          </a:p>
        </p:txBody>
      </p:sp>
      <p:pic>
        <p:nvPicPr>
          <p:cNvPr descr="pasted-movie.png" id="96" name="Google Shape;96;p20"/>
          <p:cNvPicPr preferRelativeResize="0"/>
          <p:nvPr/>
        </p:nvPicPr>
        <p:blipFill rotWithShape="1">
          <a:blip r:embed="rId3">
            <a:alphaModFix/>
          </a:blip>
          <a:srcRect b="0" l="0" r="0" t="0"/>
          <a:stretch/>
        </p:blipFill>
        <p:spPr>
          <a:xfrm>
            <a:off x="13655144" y="2306449"/>
            <a:ext cx="9729173" cy="9729172"/>
          </a:xfrm>
          <a:prstGeom prst="rect">
            <a:avLst/>
          </a:prstGeom>
          <a:noFill/>
          <a:ln>
            <a:noFill/>
          </a:ln>
          <a:effectLst>
            <a:reflection blurRad="0" dir="0" dist="0" endA="0" endPos="40000" kx="0" rotWithShape="0" algn="bl" stA="50000" stPos="0" sy="-100000" ky="0"/>
          </a:effectLst>
        </p:spPr>
      </p:pic>
    </p:spTree>
  </p:cSld>
  <p:clrMapOvr>
    <a:masterClrMapping/>
  </p:clrMapOvr>
  <mc:AlternateContent>
    <mc:Choice Requires="p14">
      <p:transition spd="slow" p14:dur="15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1206500" y="2324100"/>
            <a:ext cx="21971100" cy="1003200"/>
          </a:xfrm>
          <a:prstGeom prst="rect">
            <a:avLst/>
          </a:prstGeom>
        </p:spPr>
        <p:txBody>
          <a:bodyPr anchorCtr="0" anchor="t" bIns="45700" lIns="45700" spcFirstLastPara="1" rIns="45700" wrap="square" tIns="45700">
            <a:normAutofit/>
          </a:bodyPr>
          <a:lstStyle/>
          <a:p>
            <a:pPr indent="0" lvl="0" marL="0" rtl="0" algn="l">
              <a:spcBef>
                <a:spcPts val="0"/>
              </a:spcBef>
              <a:spcAft>
                <a:spcPts val="0"/>
              </a:spcAft>
              <a:buNone/>
            </a:pPr>
            <a:r>
              <a:rPr lang="en-US"/>
              <a:t>KMeans</a:t>
            </a:r>
            <a:r>
              <a:rPr lang="en-US"/>
              <a:t> Clustering</a:t>
            </a:r>
            <a:endParaRPr/>
          </a:p>
        </p:txBody>
      </p:sp>
      <p:sp>
        <p:nvSpPr>
          <p:cNvPr id="229" name="Google Shape;229;p38"/>
          <p:cNvSpPr txBox="1"/>
          <p:nvPr>
            <p:ph type="title"/>
          </p:nvPr>
        </p:nvSpPr>
        <p:spPr>
          <a:xfrm>
            <a:off x="1206500" y="635000"/>
            <a:ext cx="21971100" cy="1689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sz="6100"/>
              <a:t>Part 2: </a:t>
            </a:r>
            <a:r>
              <a:rPr lang="en-US" sz="6100"/>
              <a:t>Predictive Modeling And Dashboard</a:t>
            </a:r>
            <a:endParaRPr sz="6100"/>
          </a:p>
        </p:txBody>
      </p:sp>
      <p:sp>
        <p:nvSpPr>
          <p:cNvPr id="230" name="Google Shape;230;p38"/>
          <p:cNvSpPr txBox="1"/>
          <p:nvPr>
            <p:ph idx="2" type="body"/>
          </p:nvPr>
        </p:nvSpPr>
        <p:spPr>
          <a:xfrm>
            <a:off x="1206500" y="4248500"/>
            <a:ext cx="8408400" cy="8256000"/>
          </a:xfrm>
          <a:prstGeom prst="rect">
            <a:avLst/>
          </a:prstGeom>
        </p:spPr>
        <p:txBody>
          <a:bodyPr anchorCtr="0" anchor="t" bIns="50800" lIns="50800" spcFirstLastPara="1" rIns="50800" wrap="square" tIns="50800">
            <a:normAutofit/>
          </a:bodyPr>
          <a:lstStyle/>
          <a:p>
            <a:pPr indent="-419100" lvl="0" marL="457200" rtl="0" algn="l">
              <a:spcBef>
                <a:spcPts val="4700"/>
              </a:spcBef>
              <a:spcAft>
                <a:spcPts val="0"/>
              </a:spcAft>
              <a:buSzPts val="3000"/>
              <a:buAutoNum type="arabicPeriod"/>
            </a:pPr>
            <a:r>
              <a:rPr lang="en-US" sz="3000"/>
              <a:t>Preparing the Data</a:t>
            </a:r>
            <a:endParaRPr sz="3000"/>
          </a:p>
          <a:p>
            <a:pPr indent="457200" lvl="0" marL="457200" rtl="0" algn="l">
              <a:spcBef>
                <a:spcPts val="4700"/>
              </a:spcBef>
              <a:spcAft>
                <a:spcPts val="0"/>
              </a:spcAft>
              <a:buNone/>
            </a:pPr>
            <a:r>
              <a:rPr lang="en-US" sz="2400"/>
              <a:t>- </a:t>
            </a:r>
            <a:r>
              <a:rPr lang="en-US" sz="2400"/>
              <a:t>Latitude &amp; Longitude </a:t>
            </a:r>
            <a:endParaRPr sz="2400"/>
          </a:p>
          <a:p>
            <a:pPr indent="-419100" lvl="0" marL="457200" rtl="0" algn="l">
              <a:spcBef>
                <a:spcPts val="4700"/>
              </a:spcBef>
              <a:spcAft>
                <a:spcPts val="0"/>
              </a:spcAft>
              <a:buSzPts val="3000"/>
              <a:buAutoNum type="arabicPeriod"/>
            </a:pPr>
            <a:r>
              <a:rPr lang="en-US" sz="3000"/>
              <a:t>Finding the Sweet spot for clusters</a:t>
            </a:r>
            <a:endParaRPr sz="3000"/>
          </a:p>
          <a:p>
            <a:pPr indent="457200" lvl="0" marL="457200" rtl="0" algn="l">
              <a:spcBef>
                <a:spcPts val="4700"/>
              </a:spcBef>
              <a:spcAft>
                <a:spcPts val="0"/>
              </a:spcAft>
              <a:buNone/>
            </a:pPr>
            <a:r>
              <a:rPr lang="en-US"/>
              <a:t>- </a:t>
            </a:r>
            <a:r>
              <a:rPr lang="en-US" sz="2400"/>
              <a:t>How many </a:t>
            </a:r>
            <a:r>
              <a:rPr lang="en-US" sz="2400"/>
              <a:t>clusters</a:t>
            </a:r>
            <a:r>
              <a:rPr lang="en-US" sz="2400"/>
              <a:t> should we create?</a:t>
            </a:r>
            <a:endParaRPr sz="2400"/>
          </a:p>
          <a:p>
            <a:pPr indent="-419100" lvl="0" marL="457200" rtl="0" algn="l">
              <a:spcBef>
                <a:spcPts val="4700"/>
              </a:spcBef>
              <a:spcAft>
                <a:spcPts val="0"/>
              </a:spcAft>
              <a:buSzPts val="3000"/>
              <a:buAutoNum type="arabicPeriod"/>
            </a:pPr>
            <a:r>
              <a:rPr lang="en-US" sz="3000"/>
              <a:t>Understanding</a:t>
            </a:r>
            <a:r>
              <a:rPr lang="en-US" sz="3000"/>
              <a:t> the elbow method</a:t>
            </a:r>
            <a:endParaRPr sz="3000"/>
          </a:p>
          <a:p>
            <a:pPr indent="-419100" lvl="0" marL="457200" rtl="0" algn="l">
              <a:spcBef>
                <a:spcPts val="0"/>
              </a:spcBef>
              <a:spcAft>
                <a:spcPts val="0"/>
              </a:spcAft>
              <a:buSzPts val="3000"/>
              <a:buAutoNum type="arabicPeriod"/>
            </a:pPr>
            <a:r>
              <a:rPr lang="en-US" sz="3000"/>
              <a:t>Result for the stakeholders</a:t>
            </a:r>
            <a:endParaRPr sz="3000"/>
          </a:p>
          <a:p>
            <a:pPr indent="-381000" lvl="0" marL="914400" rtl="0" algn="l">
              <a:spcBef>
                <a:spcPts val="0"/>
              </a:spcBef>
              <a:spcAft>
                <a:spcPts val="0"/>
              </a:spcAft>
              <a:buSzPts val="2400"/>
              <a:buChar char="-"/>
            </a:pPr>
            <a:r>
              <a:rPr lang="en-US" sz="2400"/>
              <a:t>Finding the good </a:t>
            </a:r>
            <a:r>
              <a:rPr lang="en-US" sz="2400"/>
              <a:t>balance</a:t>
            </a:r>
            <a:r>
              <a:rPr lang="en-US" sz="2400"/>
              <a:t> </a:t>
            </a:r>
            <a:r>
              <a:rPr lang="en-US" sz="2400"/>
              <a:t>between the number of clusters and accuracy of the model.</a:t>
            </a:r>
            <a:endParaRPr sz="2400"/>
          </a:p>
          <a:p>
            <a:pPr indent="-419100" lvl="0" marL="457200" rtl="0" algn="l">
              <a:spcBef>
                <a:spcPts val="0"/>
              </a:spcBef>
              <a:spcAft>
                <a:spcPts val="0"/>
              </a:spcAft>
              <a:buSzPts val="3000"/>
              <a:buAutoNum type="arabicPeriod"/>
            </a:pPr>
            <a:r>
              <a:rPr lang="en-US" sz="3000"/>
              <a:t>Bottom line</a:t>
            </a:r>
            <a:endParaRPr sz="3000"/>
          </a:p>
        </p:txBody>
      </p:sp>
      <p:pic>
        <p:nvPicPr>
          <p:cNvPr id="231" name="Google Shape;231;p38"/>
          <p:cNvPicPr preferRelativeResize="0"/>
          <p:nvPr/>
        </p:nvPicPr>
        <p:blipFill>
          <a:blip r:embed="rId3">
            <a:alphaModFix/>
          </a:blip>
          <a:stretch>
            <a:fillRect/>
          </a:stretch>
        </p:blipFill>
        <p:spPr>
          <a:xfrm>
            <a:off x="10409225" y="4373236"/>
            <a:ext cx="11700424" cy="800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idx="1" type="body"/>
          </p:nvPr>
        </p:nvSpPr>
        <p:spPr>
          <a:xfrm>
            <a:off x="1206500" y="2324100"/>
            <a:ext cx="21971100" cy="1003200"/>
          </a:xfrm>
          <a:prstGeom prst="rect">
            <a:avLst/>
          </a:prstGeom>
        </p:spPr>
        <p:txBody>
          <a:bodyPr anchorCtr="0" anchor="t" bIns="45700" lIns="45700" spcFirstLastPara="1" rIns="45700" wrap="square" tIns="45700">
            <a:normAutofit/>
          </a:bodyPr>
          <a:lstStyle/>
          <a:p>
            <a:pPr indent="0" lvl="0" marL="0" rtl="0" algn="l">
              <a:spcBef>
                <a:spcPts val="0"/>
              </a:spcBef>
              <a:spcAft>
                <a:spcPts val="0"/>
              </a:spcAft>
              <a:buNone/>
            </a:pPr>
            <a:r>
              <a:rPr lang="en-US"/>
              <a:t>Challenges faced while performing</a:t>
            </a:r>
            <a:r>
              <a:rPr lang="en-US"/>
              <a:t> Kmeans &amp; Outcomes</a:t>
            </a:r>
            <a:endParaRPr/>
          </a:p>
        </p:txBody>
      </p:sp>
      <p:sp>
        <p:nvSpPr>
          <p:cNvPr id="237" name="Google Shape;237;p39"/>
          <p:cNvSpPr txBox="1"/>
          <p:nvPr>
            <p:ph type="title"/>
          </p:nvPr>
        </p:nvSpPr>
        <p:spPr>
          <a:xfrm>
            <a:off x="1206500" y="635000"/>
            <a:ext cx="21971100" cy="1689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sz="6100"/>
              <a:t>Part 2: Predictive Modeling And Dashboard (Continue)</a:t>
            </a:r>
            <a:endParaRPr sz="6100"/>
          </a:p>
        </p:txBody>
      </p:sp>
      <p:sp>
        <p:nvSpPr>
          <p:cNvPr id="238" name="Google Shape;238;p39"/>
          <p:cNvSpPr txBox="1"/>
          <p:nvPr>
            <p:ph idx="2" type="body"/>
          </p:nvPr>
        </p:nvSpPr>
        <p:spPr>
          <a:xfrm>
            <a:off x="1206500" y="4248504"/>
            <a:ext cx="21971100" cy="8256000"/>
          </a:xfrm>
          <a:prstGeom prst="rect">
            <a:avLst/>
          </a:prstGeom>
        </p:spPr>
        <p:txBody>
          <a:bodyPr anchorCtr="0" anchor="t" bIns="50800" lIns="50800" spcFirstLastPara="1" rIns="50800" wrap="square" tIns="50800">
            <a:normAutofit/>
          </a:bodyPr>
          <a:lstStyle/>
          <a:p>
            <a:pPr indent="0" lvl="0" marL="457200" rtl="0" algn="l">
              <a:spcBef>
                <a:spcPts val="4700"/>
              </a:spcBef>
              <a:spcAft>
                <a:spcPts val="0"/>
              </a:spcAft>
              <a:buNone/>
            </a:pPr>
            <a:r>
              <a:t/>
            </a:r>
            <a:endParaRPr/>
          </a:p>
        </p:txBody>
      </p:sp>
      <p:pic>
        <p:nvPicPr>
          <p:cNvPr id="239" name="Google Shape;239;p39"/>
          <p:cNvPicPr preferRelativeResize="0"/>
          <p:nvPr/>
        </p:nvPicPr>
        <p:blipFill>
          <a:blip r:embed="rId3">
            <a:alphaModFix/>
          </a:blip>
          <a:stretch>
            <a:fillRect/>
          </a:stretch>
        </p:blipFill>
        <p:spPr>
          <a:xfrm>
            <a:off x="12287957" y="4864807"/>
            <a:ext cx="10301999" cy="7023400"/>
          </a:xfrm>
          <a:prstGeom prst="rect">
            <a:avLst/>
          </a:prstGeom>
          <a:noFill/>
          <a:ln>
            <a:noFill/>
          </a:ln>
        </p:spPr>
      </p:pic>
      <p:pic>
        <p:nvPicPr>
          <p:cNvPr id="240" name="Google Shape;240;p39"/>
          <p:cNvPicPr preferRelativeResize="0"/>
          <p:nvPr/>
        </p:nvPicPr>
        <p:blipFill>
          <a:blip r:embed="rId4">
            <a:alphaModFix/>
          </a:blip>
          <a:stretch>
            <a:fillRect/>
          </a:stretch>
        </p:blipFill>
        <p:spPr>
          <a:xfrm>
            <a:off x="2650700" y="6155264"/>
            <a:ext cx="4209900" cy="4189650"/>
          </a:xfrm>
          <a:prstGeom prst="rect">
            <a:avLst/>
          </a:prstGeom>
          <a:noFill/>
          <a:ln>
            <a:noFill/>
          </a:ln>
        </p:spPr>
      </p:pic>
      <p:sp>
        <p:nvSpPr>
          <p:cNvPr id="241" name="Google Shape;241;p39"/>
          <p:cNvSpPr/>
          <p:nvPr/>
        </p:nvSpPr>
        <p:spPr>
          <a:xfrm>
            <a:off x="7771550" y="7655750"/>
            <a:ext cx="3623400" cy="14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body"/>
          </p:nvPr>
        </p:nvSpPr>
        <p:spPr>
          <a:xfrm>
            <a:off x="1206500" y="2324100"/>
            <a:ext cx="21971100" cy="1003200"/>
          </a:xfrm>
          <a:prstGeom prst="rect">
            <a:avLst/>
          </a:prstGeom>
        </p:spPr>
        <p:txBody>
          <a:bodyPr anchorCtr="0" anchor="t" bIns="45700" lIns="45700" spcFirstLastPara="1" rIns="45700" wrap="square" tIns="45700">
            <a:normAutofit/>
          </a:bodyPr>
          <a:lstStyle/>
          <a:p>
            <a:pPr indent="0" lvl="0" marL="0" rtl="0" algn="l">
              <a:spcBef>
                <a:spcPts val="0"/>
              </a:spcBef>
              <a:spcAft>
                <a:spcPts val="0"/>
              </a:spcAft>
              <a:buNone/>
            </a:pPr>
            <a:r>
              <a:rPr lang="en-US"/>
              <a:t>A step beyond just 2-D scatter plot</a:t>
            </a:r>
            <a:endParaRPr/>
          </a:p>
        </p:txBody>
      </p:sp>
      <p:sp>
        <p:nvSpPr>
          <p:cNvPr id="247" name="Google Shape;247;p40"/>
          <p:cNvSpPr txBox="1"/>
          <p:nvPr>
            <p:ph type="title"/>
          </p:nvPr>
        </p:nvSpPr>
        <p:spPr>
          <a:xfrm>
            <a:off x="1206500" y="635000"/>
            <a:ext cx="21971100" cy="16890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sz="6750"/>
              <a:t>Part 2: Predictive Modeling And Dashboard (Continue)</a:t>
            </a:r>
            <a:endParaRPr/>
          </a:p>
          <a:p>
            <a:pPr indent="0" lvl="0" marL="0" rtl="0" algn="l">
              <a:spcBef>
                <a:spcPts val="0"/>
              </a:spcBef>
              <a:spcAft>
                <a:spcPts val="0"/>
              </a:spcAft>
              <a:buNone/>
            </a:pPr>
            <a:r>
              <a:t/>
            </a:r>
            <a:endParaRPr/>
          </a:p>
        </p:txBody>
      </p:sp>
      <p:sp>
        <p:nvSpPr>
          <p:cNvPr id="248" name="Google Shape;248;p40"/>
          <p:cNvSpPr txBox="1"/>
          <p:nvPr>
            <p:ph idx="2" type="body"/>
          </p:nvPr>
        </p:nvSpPr>
        <p:spPr>
          <a:xfrm>
            <a:off x="1206500" y="4248504"/>
            <a:ext cx="21971100" cy="8256000"/>
          </a:xfrm>
          <a:prstGeom prst="rect">
            <a:avLst/>
          </a:prstGeom>
        </p:spPr>
        <p:txBody>
          <a:bodyPr anchorCtr="0" anchor="t" bIns="50800" lIns="50800" spcFirstLastPara="1" rIns="50800" wrap="square" tIns="50800">
            <a:normAutofit/>
          </a:bodyPr>
          <a:lstStyle/>
          <a:p>
            <a:pPr indent="0" lvl="0" marL="0" rtl="0" algn="l">
              <a:spcBef>
                <a:spcPts val="4700"/>
              </a:spcBef>
              <a:spcAft>
                <a:spcPts val="0"/>
              </a:spcAft>
              <a:buNone/>
            </a:pPr>
            <a:r>
              <a:rPr lang="en-US"/>
              <a:t>link : </a:t>
            </a:r>
            <a:r>
              <a:rPr lang="en-US" u="sng">
                <a:solidFill>
                  <a:schemeClr val="hlink"/>
                </a:solidFill>
                <a:hlinkClick r:id="rId3"/>
              </a:rPr>
              <a:t>https://drive.google.com/file/d/1BxL_36U0ARZ86c2rc_bV0ucfbDqSMpvV/view?usp=sharing</a:t>
            </a:r>
            <a:endParaRPr/>
          </a:p>
        </p:txBody>
      </p:sp>
      <p:pic>
        <p:nvPicPr>
          <p:cNvPr id="249" name="Google Shape;249;p40"/>
          <p:cNvPicPr preferRelativeResize="0"/>
          <p:nvPr/>
        </p:nvPicPr>
        <p:blipFill>
          <a:blip r:embed="rId4">
            <a:alphaModFix/>
          </a:blip>
          <a:stretch>
            <a:fillRect/>
          </a:stretch>
        </p:blipFill>
        <p:spPr>
          <a:xfrm>
            <a:off x="1206502" y="5652864"/>
            <a:ext cx="7990124" cy="5447275"/>
          </a:xfrm>
          <a:prstGeom prst="rect">
            <a:avLst/>
          </a:prstGeom>
          <a:noFill/>
          <a:ln>
            <a:noFill/>
          </a:ln>
        </p:spPr>
      </p:pic>
      <p:pic>
        <p:nvPicPr>
          <p:cNvPr id="250" name="Google Shape;250;p40"/>
          <p:cNvPicPr preferRelativeResize="0"/>
          <p:nvPr/>
        </p:nvPicPr>
        <p:blipFill>
          <a:blip r:embed="rId5">
            <a:alphaModFix/>
          </a:blip>
          <a:stretch>
            <a:fillRect/>
          </a:stretch>
        </p:blipFill>
        <p:spPr>
          <a:xfrm>
            <a:off x="11187825" y="5307787"/>
            <a:ext cx="11989775" cy="6137449"/>
          </a:xfrm>
          <a:prstGeom prst="rect">
            <a:avLst/>
          </a:prstGeom>
          <a:noFill/>
          <a:ln>
            <a:noFill/>
          </a:ln>
        </p:spPr>
      </p:pic>
      <p:sp>
        <p:nvSpPr>
          <p:cNvPr id="251" name="Google Shape;251;p40"/>
          <p:cNvSpPr/>
          <p:nvPr/>
        </p:nvSpPr>
        <p:spPr>
          <a:xfrm>
            <a:off x="9555350" y="7977425"/>
            <a:ext cx="1376700" cy="92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idx="1" type="body"/>
          </p:nvPr>
        </p:nvSpPr>
        <p:spPr>
          <a:xfrm>
            <a:off x="1206500" y="2324100"/>
            <a:ext cx="21971100" cy="1003200"/>
          </a:xfrm>
          <a:prstGeom prst="rect">
            <a:avLst/>
          </a:prstGeom>
        </p:spPr>
        <p:txBody>
          <a:bodyPr anchorCtr="0" anchor="t" bIns="45700" lIns="45700" spcFirstLastPara="1" rIns="45700" wrap="square" tIns="45700">
            <a:normAutofit/>
          </a:bodyPr>
          <a:lstStyle/>
          <a:p>
            <a:pPr indent="0" lvl="0" marL="0" rtl="0" algn="l">
              <a:spcBef>
                <a:spcPts val="0"/>
              </a:spcBef>
              <a:spcAft>
                <a:spcPts val="0"/>
              </a:spcAft>
              <a:buNone/>
            </a:pPr>
            <a:r>
              <a:rPr lang="en-US"/>
              <a:t>Decision Making Time</a:t>
            </a:r>
            <a:endParaRPr/>
          </a:p>
        </p:txBody>
      </p:sp>
      <p:sp>
        <p:nvSpPr>
          <p:cNvPr id="257" name="Google Shape;257;p41"/>
          <p:cNvSpPr txBox="1"/>
          <p:nvPr>
            <p:ph type="title"/>
          </p:nvPr>
        </p:nvSpPr>
        <p:spPr>
          <a:xfrm>
            <a:off x="1206500" y="635000"/>
            <a:ext cx="21971100" cy="1689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sz="6750"/>
              <a:t>Part 2: Predictive Modeling And Dashboard (Continue)</a:t>
            </a:r>
            <a:endParaRPr/>
          </a:p>
        </p:txBody>
      </p:sp>
      <p:pic>
        <p:nvPicPr>
          <p:cNvPr id="258" name="Google Shape;258;p41"/>
          <p:cNvPicPr preferRelativeResize="0"/>
          <p:nvPr/>
        </p:nvPicPr>
        <p:blipFill>
          <a:blip r:embed="rId3">
            <a:alphaModFix/>
          </a:blip>
          <a:stretch>
            <a:fillRect/>
          </a:stretch>
        </p:blipFill>
        <p:spPr>
          <a:xfrm>
            <a:off x="1206500" y="5606525"/>
            <a:ext cx="21971098" cy="47418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1206500" y="635000"/>
            <a:ext cx="21971100" cy="1689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sz="9500"/>
              <a:t>Future work</a:t>
            </a:r>
            <a:endParaRPr sz="9500"/>
          </a:p>
        </p:txBody>
      </p:sp>
      <p:sp>
        <p:nvSpPr>
          <p:cNvPr id="264" name="Google Shape;264;p42"/>
          <p:cNvSpPr txBox="1"/>
          <p:nvPr>
            <p:ph idx="2" type="body"/>
          </p:nvPr>
        </p:nvSpPr>
        <p:spPr>
          <a:xfrm>
            <a:off x="1206450" y="3795925"/>
            <a:ext cx="10653900" cy="7722900"/>
          </a:xfrm>
          <a:prstGeom prst="rect">
            <a:avLst/>
          </a:prstGeom>
        </p:spPr>
        <p:txBody>
          <a:bodyPr anchorCtr="0" anchor="t" bIns="50800" lIns="50800" spcFirstLastPara="1" rIns="50800" wrap="square" tIns="50800">
            <a:noAutofit/>
          </a:bodyPr>
          <a:lstStyle/>
          <a:p>
            <a:pPr indent="-520700" lvl="0" marL="457200" rtl="0" algn="just">
              <a:lnSpc>
                <a:spcPct val="115000"/>
              </a:lnSpc>
              <a:spcBef>
                <a:spcPts val="0"/>
              </a:spcBef>
              <a:spcAft>
                <a:spcPts val="0"/>
              </a:spcAft>
              <a:buSzPts val="4600"/>
              <a:buAutoNum type="arabicPeriod"/>
            </a:pPr>
            <a:r>
              <a:rPr lang="en-US" sz="4600">
                <a:solidFill>
                  <a:srgbClr val="000000"/>
                </a:solidFill>
              </a:rPr>
              <a:t>Temporal Dynamics Refinement</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Enhanced Geospatial Insights</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Predictive Modeling Evolution </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User-Centric Decision Tools</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Advanced Authentication Mechanism</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Incorporate Multi-Factor Analysis</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Real-Time Dashboard Development</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Collaborative Research Initiatives</a:t>
            </a:r>
            <a:endParaRPr sz="4600">
              <a:solidFill>
                <a:srgbClr val="000000"/>
              </a:solidFill>
            </a:endParaRPr>
          </a:p>
          <a:p>
            <a:pPr indent="-520700" lvl="0" marL="457200" rtl="0" algn="just">
              <a:lnSpc>
                <a:spcPct val="115000"/>
              </a:lnSpc>
              <a:spcBef>
                <a:spcPts val="0"/>
              </a:spcBef>
              <a:spcAft>
                <a:spcPts val="0"/>
              </a:spcAft>
              <a:buClr>
                <a:srgbClr val="000000"/>
              </a:buClr>
              <a:buSzPts val="4600"/>
              <a:buAutoNum type="arabicPeriod"/>
            </a:pPr>
            <a:r>
              <a:rPr lang="en-US" sz="4600">
                <a:solidFill>
                  <a:srgbClr val="000000"/>
                </a:solidFill>
              </a:rPr>
              <a:t>Continuous User Engagement</a:t>
            </a:r>
            <a:endParaRPr sz="4600">
              <a:solidFill>
                <a:srgbClr val="000000"/>
              </a:solidFill>
            </a:endParaRPr>
          </a:p>
        </p:txBody>
      </p:sp>
      <p:pic>
        <p:nvPicPr>
          <p:cNvPr id="265" name="Google Shape;265;p42"/>
          <p:cNvPicPr preferRelativeResize="0"/>
          <p:nvPr/>
        </p:nvPicPr>
        <p:blipFill>
          <a:blip r:embed="rId3">
            <a:alphaModFix/>
          </a:blip>
          <a:stretch>
            <a:fillRect/>
          </a:stretch>
        </p:blipFill>
        <p:spPr>
          <a:xfrm>
            <a:off x="12326075" y="2546025"/>
            <a:ext cx="9753600" cy="975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1206500" y="635000"/>
            <a:ext cx="21971100" cy="1689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Conclusion</a:t>
            </a:r>
            <a:endParaRPr/>
          </a:p>
        </p:txBody>
      </p:sp>
      <p:sp>
        <p:nvSpPr>
          <p:cNvPr id="271" name="Google Shape;271;p43"/>
          <p:cNvSpPr txBox="1"/>
          <p:nvPr>
            <p:ph idx="2" type="body"/>
          </p:nvPr>
        </p:nvSpPr>
        <p:spPr>
          <a:xfrm>
            <a:off x="1206500" y="4248504"/>
            <a:ext cx="21971100" cy="8256000"/>
          </a:xfrm>
          <a:prstGeom prst="rect">
            <a:avLst/>
          </a:prstGeom>
        </p:spPr>
        <p:txBody>
          <a:bodyPr anchorCtr="0" anchor="t" bIns="50800" lIns="50800" spcFirstLastPara="1" rIns="50800" wrap="square" tIns="50800">
            <a:normAutofit/>
          </a:bodyPr>
          <a:lstStyle/>
          <a:p>
            <a:pPr indent="-482600" lvl="0" marL="457200" rtl="0" algn="just">
              <a:spcBef>
                <a:spcPts val="4700"/>
              </a:spcBef>
              <a:spcAft>
                <a:spcPts val="0"/>
              </a:spcAft>
              <a:buSzPts val="4000"/>
              <a:buAutoNum type="arabicPeriod"/>
            </a:pPr>
            <a:r>
              <a:rPr lang="en-US"/>
              <a:t>Explore Uber's NYC data for insights into user behavior, temporal dynamics, and geospatial patterns.</a:t>
            </a:r>
            <a:endParaRPr/>
          </a:p>
          <a:p>
            <a:pPr indent="-482600" lvl="0" marL="457200" rtl="0" algn="just">
              <a:spcBef>
                <a:spcPts val="0"/>
              </a:spcBef>
              <a:spcAft>
                <a:spcPts val="0"/>
              </a:spcAft>
              <a:buSzPts val="4000"/>
              <a:buAutoNum type="arabicPeriod"/>
            </a:pPr>
            <a:r>
              <a:rPr lang="en-US"/>
              <a:t>Utilize advanced analytics, including K-Means clustering, to optimize service delivery.</a:t>
            </a:r>
            <a:endParaRPr/>
          </a:p>
          <a:p>
            <a:pPr indent="-482600" lvl="0" marL="457200" rtl="0" algn="just">
              <a:spcBef>
                <a:spcPts val="0"/>
              </a:spcBef>
              <a:spcAft>
                <a:spcPts val="0"/>
              </a:spcAft>
              <a:buSzPts val="4000"/>
              <a:buAutoNum type="arabicPeriod"/>
            </a:pPr>
            <a:r>
              <a:rPr lang="en-US"/>
              <a:t>Future scope involves refining decision tools, embracing cutting-edge technologies, and contributing to urban planning discussions.</a:t>
            </a:r>
            <a:endParaRPr/>
          </a:p>
          <a:p>
            <a:pPr indent="-482600" lvl="0" marL="457200" rtl="0" algn="just">
              <a:spcBef>
                <a:spcPts val="0"/>
              </a:spcBef>
              <a:spcAft>
                <a:spcPts val="0"/>
              </a:spcAft>
              <a:buSzPts val="4000"/>
              <a:buAutoNum type="arabicPeriod"/>
            </a:pPr>
            <a:r>
              <a:rPr lang="en-US"/>
              <a:t>This project is a commitment to shaping a future where Uber-ride is efficient, user-centric, and sustainable using the visualizations provided. </a:t>
            </a:r>
            <a:endParaRPr/>
          </a:p>
          <a:p>
            <a:pPr indent="0" lvl="0" marL="0" rtl="0" algn="just">
              <a:spcBef>
                <a:spcPts val="47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4388100" y="5909050"/>
            <a:ext cx="15607800" cy="16890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Abstract Overview</a:t>
            </a:r>
            <a:endParaRPr/>
          </a:p>
        </p:txBody>
      </p:sp>
      <p:sp>
        <p:nvSpPr>
          <p:cNvPr id="102" name="Google Shape;102;p21"/>
          <p:cNvSpPr txBox="1"/>
          <p:nvPr>
            <p:ph idx="2" type="body"/>
          </p:nvPr>
        </p:nvSpPr>
        <p:spPr>
          <a:xfrm>
            <a:off x="1206499" y="2729994"/>
            <a:ext cx="11790224" cy="10389648"/>
          </a:xfrm>
          <a:prstGeom prst="rect">
            <a:avLst/>
          </a:prstGeom>
          <a:noFill/>
          <a:ln>
            <a:noFill/>
          </a:ln>
        </p:spPr>
        <p:txBody>
          <a:bodyPr anchorCtr="0" anchor="t" bIns="50800" lIns="50800" spcFirstLastPara="1" rIns="50800" wrap="square" tIns="50800">
            <a:normAutofit/>
          </a:bodyPr>
          <a:lstStyle/>
          <a:p>
            <a:pPr indent="-251459" lvl="0" marL="251459" rtl="0" algn="l">
              <a:lnSpc>
                <a:spcPct val="100000"/>
              </a:lnSpc>
              <a:spcBef>
                <a:spcPts val="0"/>
              </a:spcBef>
              <a:spcAft>
                <a:spcPts val="0"/>
              </a:spcAft>
              <a:buClr>
                <a:srgbClr val="52575F"/>
              </a:buClr>
              <a:buSzPts val="2475"/>
              <a:buFont typeface="Arial"/>
              <a:buChar char="•"/>
            </a:pPr>
            <a:r>
              <a:rPr lang="en-US" sz="2475"/>
              <a:t>	Study Scope:</a:t>
            </a:r>
            <a:endParaRPr/>
          </a:p>
          <a:p>
            <a:pPr indent="-251459" lvl="1" marL="502919" rtl="0" algn="l">
              <a:lnSpc>
                <a:spcPct val="100000"/>
              </a:lnSpc>
              <a:spcBef>
                <a:spcPts val="2500"/>
              </a:spcBef>
              <a:spcAft>
                <a:spcPts val="0"/>
              </a:spcAft>
              <a:buClr>
                <a:srgbClr val="52575F"/>
              </a:buClr>
              <a:buSzPts val="668"/>
              <a:buFont typeface="Arial"/>
              <a:buChar char="•"/>
            </a:pPr>
            <a:r>
              <a:rPr lang="en-US" sz="2475"/>
              <a:t>Analysis Period: April to September 2014.</a:t>
            </a:r>
            <a:endParaRPr/>
          </a:p>
          <a:p>
            <a:pPr indent="-251459" lvl="1" marL="502919" rtl="0" algn="l">
              <a:lnSpc>
                <a:spcPct val="100000"/>
              </a:lnSpc>
              <a:spcBef>
                <a:spcPts val="2500"/>
              </a:spcBef>
              <a:spcAft>
                <a:spcPts val="0"/>
              </a:spcAft>
              <a:buClr>
                <a:srgbClr val="52575F"/>
              </a:buClr>
              <a:buSzPts val="668"/>
              <a:buFont typeface="Arial"/>
              <a:buChar char="•"/>
            </a:pPr>
            <a:r>
              <a:rPr lang="en-US" sz="2475"/>
              <a:t>Focus: Uber's operational data in New York City.</a:t>
            </a:r>
            <a:endParaRPr/>
          </a:p>
          <a:p>
            <a:pPr indent="-251459" lvl="1" marL="502919" rtl="0" algn="l">
              <a:lnSpc>
                <a:spcPct val="100000"/>
              </a:lnSpc>
              <a:spcBef>
                <a:spcPts val="2500"/>
              </a:spcBef>
              <a:spcAft>
                <a:spcPts val="0"/>
              </a:spcAft>
              <a:buClr>
                <a:srgbClr val="52575F"/>
              </a:buClr>
              <a:buSzPts val="668"/>
              <a:buFont typeface="Arial"/>
              <a:buChar char="•"/>
            </a:pPr>
            <a:r>
              <a:rPr lang="en-US" sz="2475"/>
              <a:t>Objective: To transform urban mobility through data-driven insights.</a:t>
            </a:r>
            <a:endParaRPr/>
          </a:p>
          <a:p>
            <a:pPr indent="-251459" lvl="0" marL="251459" rtl="0" algn="l">
              <a:lnSpc>
                <a:spcPct val="100000"/>
              </a:lnSpc>
              <a:spcBef>
                <a:spcPts val="2500"/>
              </a:spcBef>
              <a:spcAft>
                <a:spcPts val="0"/>
              </a:spcAft>
              <a:buClr>
                <a:srgbClr val="52575F"/>
              </a:buClr>
              <a:buSzPts val="2475"/>
              <a:buFont typeface="Arial"/>
              <a:buChar char="•"/>
            </a:pPr>
            <a:r>
              <a:rPr lang="en-US" sz="2475"/>
              <a:t>	Key Methodologies:</a:t>
            </a:r>
            <a:endParaRPr/>
          </a:p>
          <a:p>
            <a:pPr indent="-251459" lvl="1" marL="502919" rtl="0" algn="l">
              <a:lnSpc>
                <a:spcPct val="100000"/>
              </a:lnSpc>
              <a:spcBef>
                <a:spcPts val="2500"/>
              </a:spcBef>
              <a:spcAft>
                <a:spcPts val="0"/>
              </a:spcAft>
              <a:buClr>
                <a:srgbClr val="52575F"/>
              </a:buClr>
              <a:buSzPts val="668"/>
              <a:buFont typeface="Arial"/>
              <a:buChar char="•"/>
            </a:pPr>
            <a:r>
              <a:rPr lang="en-US" sz="2475"/>
              <a:t>Advanced Analytics and Visualizations.</a:t>
            </a:r>
            <a:endParaRPr/>
          </a:p>
          <a:p>
            <a:pPr indent="-251459" lvl="1" marL="502919" rtl="0" algn="l">
              <a:lnSpc>
                <a:spcPct val="100000"/>
              </a:lnSpc>
              <a:spcBef>
                <a:spcPts val="2500"/>
              </a:spcBef>
              <a:spcAft>
                <a:spcPts val="0"/>
              </a:spcAft>
              <a:buClr>
                <a:srgbClr val="52575F"/>
              </a:buClr>
              <a:buSzPts val="668"/>
              <a:buFont typeface="Arial"/>
              <a:buChar char="•"/>
            </a:pPr>
            <a:r>
              <a:rPr lang="en-US" sz="2475"/>
              <a:t>Temporal Granularity: In-depth analysis of time-based patterns.</a:t>
            </a:r>
            <a:endParaRPr/>
          </a:p>
          <a:p>
            <a:pPr indent="-251459" lvl="1" marL="502919" rtl="0" algn="l">
              <a:lnSpc>
                <a:spcPct val="100000"/>
              </a:lnSpc>
              <a:spcBef>
                <a:spcPts val="2500"/>
              </a:spcBef>
              <a:spcAft>
                <a:spcPts val="0"/>
              </a:spcAft>
              <a:buClr>
                <a:srgbClr val="52575F"/>
              </a:buClr>
              <a:buSzPts val="668"/>
              <a:buFont typeface="Arial"/>
              <a:buChar char="•"/>
            </a:pPr>
            <a:r>
              <a:rPr lang="en-US" sz="2475"/>
              <a:t>Dynamic Geospatial Profiling: Examining spatial patterns in service demand.</a:t>
            </a:r>
            <a:endParaRPr/>
          </a:p>
          <a:p>
            <a:pPr indent="-251459" lvl="1" marL="502919" rtl="0" algn="l">
              <a:lnSpc>
                <a:spcPct val="100000"/>
              </a:lnSpc>
              <a:spcBef>
                <a:spcPts val="2500"/>
              </a:spcBef>
              <a:spcAft>
                <a:spcPts val="0"/>
              </a:spcAft>
              <a:buClr>
                <a:srgbClr val="52575F"/>
              </a:buClr>
              <a:buSzPts val="668"/>
              <a:buFont typeface="Arial"/>
              <a:buChar char="•"/>
            </a:pPr>
            <a:r>
              <a:rPr lang="en-US" sz="2475"/>
              <a:t>K-Means Clustering for Predictive Modeling: Utilizing historical pickup data to optimize service delivery.</a:t>
            </a:r>
            <a:endParaRPr/>
          </a:p>
          <a:p>
            <a:pPr indent="-251459" lvl="0" marL="251459" rtl="0" algn="l">
              <a:lnSpc>
                <a:spcPct val="100000"/>
              </a:lnSpc>
              <a:spcBef>
                <a:spcPts val="2500"/>
              </a:spcBef>
              <a:spcAft>
                <a:spcPts val="0"/>
              </a:spcAft>
              <a:buClr>
                <a:srgbClr val="52575F"/>
              </a:buClr>
              <a:buSzPts val="2475"/>
              <a:buFont typeface="Arial"/>
              <a:buChar char="•"/>
            </a:pPr>
            <a:r>
              <a:rPr lang="en-US" sz="2475"/>
              <a:t>	Primary Contributions:</a:t>
            </a:r>
            <a:endParaRPr/>
          </a:p>
          <a:p>
            <a:pPr indent="-251459" lvl="1" marL="502919" rtl="0" algn="l">
              <a:lnSpc>
                <a:spcPct val="100000"/>
              </a:lnSpc>
              <a:spcBef>
                <a:spcPts val="2500"/>
              </a:spcBef>
              <a:spcAft>
                <a:spcPts val="0"/>
              </a:spcAft>
              <a:buClr>
                <a:srgbClr val="52575F"/>
              </a:buClr>
              <a:buSzPts val="668"/>
              <a:buFont typeface="Arial"/>
              <a:buChar char="•"/>
            </a:pPr>
            <a:r>
              <a:rPr lang="en-US" sz="2475"/>
              <a:t>Ethical Data Use: Prioritizing user privacy and responsible data practices.</a:t>
            </a:r>
            <a:endParaRPr/>
          </a:p>
          <a:p>
            <a:pPr indent="-251459" lvl="1" marL="502919" rtl="0" algn="l">
              <a:lnSpc>
                <a:spcPct val="100000"/>
              </a:lnSpc>
              <a:spcBef>
                <a:spcPts val="2500"/>
              </a:spcBef>
              <a:spcAft>
                <a:spcPts val="0"/>
              </a:spcAft>
              <a:buClr>
                <a:srgbClr val="52575F"/>
              </a:buClr>
              <a:buSzPts val="668"/>
              <a:buFont typeface="Arial"/>
              <a:buChar char="•"/>
            </a:pPr>
            <a:r>
              <a:rPr lang="en-US" sz="2475"/>
              <a:t>User-Centric Visualizations: Enhancing stakeholder understanding through intuitive and interactive visuals.</a:t>
            </a:r>
            <a:endParaRPr/>
          </a:p>
          <a:p>
            <a:pPr indent="-251459" lvl="1" marL="502919" rtl="0" algn="l">
              <a:lnSpc>
                <a:spcPct val="100000"/>
              </a:lnSpc>
              <a:spcBef>
                <a:spcPts val="2500"/>
              </a:spcBef>
              <a:spcAft>
                <a:spcPts val="0"/>
              </a:spcAft>
              <a:buClr>
                <a:srgbClr val="52575F"/>
              </a:buClr>
              <a:buSzPts val="668"/>
              <a:buFont typeface="Arial"/>
              <a:buChar char="•"/>
            </a:pPr>
            <a:r>
              <a:rPr lang="en-US" sz="2475"/>
              <a:t>Novel Insights: Revealing subtle shifts in user behavior and demand patterns.</a:t>
            </a:r>
            <a:endParaRPr/>
          </a:p>
        </p:txBody>
      </p:sp>
      <p:pic>
        <p:nvPicPr>
          <p:cNvPr descr="pasted-movie.png" id="103" name="Google Shape;103;p21"/>
          <p:cNvPicPr preferRelativeResize="0"/>
          <p:nvPr/>
        </p:nvPicPr>
        <p:blipFill rotWithShape="1">
          <a:blip r:embed="rId3">
            <a:alphaModFix/>
          </a:blip>
          <a:srcRect b="0" l="0" r="0" t="0"/>
          <a:stretch/>
        </p:blipFill>
        <p:spPr>
          <a:xfrm>
            <a:off x="13839680" y="2688815"/>
            <a:ext cx="9989407" cy="9989404"/>
          </a:xfrm>
          <a:prstGeom prst="rect">
            <a:avLst/>
          </a:prstGeom>
          <a:noFill/>
          <a:ln>
            <a:noFill/>
          </a:ln>
          <a:effectLst>
            <a:reflection blurRad="0" dir="0" dist="0" endA="0" endPos="40000" kx="0" rotWithShape="0" algn="bl" stA="50000" stPos="0" sy="-100000" ky="0"/>
          </a:effectLst>
        </p:spPr>
      </p:pic>
    </p:spTree>
  </p:cSld>
  <p:clrMapOvr>
    <a:masterClrMapping/>
  </p:clrMapOvr>
  <mc:AlternateContent>
    <mc:Choice Requires="p14">
      <p:transition spd="slow"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Review of Existing Work</a:t>
            </a:r>
            <a:endParaRPr/>
          </a:p>
        </p:txBody>
      </p:sp>
      <p:sp>
        <p:nvSpPr>
          <p:cNvPr id="109" name="Google Shape;109;p22"/>
          <p:cNvSpPr txBox="1"/>
          <p:nvPr>
            <p:ph idx="2" type="body"/>
          </p:nvPr>
        </p:nvSpPr>
        <p:spPr>
          <a:xfrm>
            <a:off x="1206500" y="3153444"/>
            <a:ext cx="10465538" cy="10073407"/>
          </a:xfrm>
          <a:prstGeom prst="rect">
            <a:avLst/>
          </a:prstGeom>
          <a:noFill/>
          <a:ln>
            <a:noFill/>
          </a:ln>
        </p:spPr>
        <p:txBody>
          <a:bodyPr anchorCtr="0" anchor="t" bIns="50800" lIns="50800" spcFirstLastPara="1" rIns="50800" wrap="square" tIns="50800">
            <a:normAutofit/>
          </a:bodyPr>
          <a:lstStyle/>
          <a:p>
            <a:pPr indent="388620" lvl="1" marL="0" rtl="0" algn="l">
              <a:lnSpc>
                <a:spcPct val="100000"/>
              </a:lnSpc>
              <a:spcBef>
                <a:spcPts val="0"/>
              </a:spcBef>
              <a:spcAft>
                <a:spcPts val="0"/>
              </a:spcAft>
              <a:buClr>
                <a:srgbClr val="52575F"/>
              </a:buClr>
              <a:buSzPts val="3400"/>
              <a:buFont typeface="Arial"/>
              <a:buNone/>
            </a:pPr>
            <a:r>
              <a:rPr lang="en-US" sz="3400"/>
              <a:t>1. Temporal Dynamics in Ride Sharing</a:t>
            </a:r>
            <a:endParaRPr/>
          </a:p>
          <a:p>
            <a:pPr indent="388620" lvl="1" marL="0" rtl="0" algn="l">
              <a:lnSpc>
                <a:spcPct val="100000"/>
              </a:lnSpc>
              <a:spcBef>
                <a:spcPts val="3900"/>
              </a:spcBef>
              <a:spcAft>
                <a:spcPts val="0"/>
              </a:spcAft>
              <a:buClr>
                <a:srgbClr val="52575F"/>
              </a:buClr>
              <a:buSzPts val="3400"/>
              <a:buFont typeface="Arial"/>
              <a:buNone/>
            </a:pPr>
            <a:r>
              <a:rPr lang="en-US" sz="3400"/>
              <a:t>Study: Smith et al., “Temporal Patterns in Ride-Sharing Preferences” (2019)</a:t>
            </a:r>
            <a:endParaRPr/>
          </a:p>
          <a:p>
            <a:pPr indent="0" lvl="0" marL="0" rtl="0" algn="l">
              <a:lnSpc>
                <a:spcPct val="100000"/>
              </a:lnSpc>
              <a:spcBef>
                <a:spcPts val="3900"/>
              </a:spcBef>
              <a:spcAft>
                <a:spcPts val="0"/>
              </a:spcAft>
              <a:buClr>
                <a:srgbClr val="52575F"/>
              </a:buClr>
              <a:buSzPts val="3400"/>
              <a:buFont typeface="Arial"/>
              <a:buNone/>
            </a:pPr>
            <a:r>
              <a:rPr i="1" lang="en-US">
                <a:latin typeface="Arial"/>
                <a:ea typeface="Arial"/>
                <a:cs typeface="Arial"/>
                <a:sym typeface="Arial"/>
              </a:rPr>
              <a:t>Analysis: </a:t>
            </a:r>
            <a:r>
              <a:rPr lang="en-US" sz="3400"/>
              <a:t>Smith et al.'s research illuminated the dynamic nature of user preferences over time, showcasing how temporal factors influence uber ride habits. Their visualizations meticulously depicted hourly and daily fluctuations in ride requests, laying the foundation for our temporal analysis.</a:t>
            </a:r>
            <a:endParaRPr sz="1020"/>
          </a:p>
          <a:p>
            <a:pPr indent="0" lvl="0" marL="0" rtl="0" algn="l">
              <a:lnSpc>
                <a:spcPct val="100000"/>
              </a:lnSpc>
              <a:spcBef>
                <a:spcPts val="3900"/>
              </a:spcBef>
              <a:spcAft>
                <a:spcPts val="0"/>
              </a:spcAft>
              <a:buClr>
                <a:srgbClr val="52575F"/>
              </a:buClr>
              <a:buSzPts val="3400"/>
              <a:buFont typeface="Arial"/>
              <a:buNone/>
            </a:pPr>
            <a:r>
              <a:rPr i="1" lang="en-US">
                <a:latin typeface="Arial"/>
                <a:ea typeface="Arial"/>
                <a:cs typeface="Arial"/>
                <a:sym typeface="Arial"/>
              </a:rPr>
              <a:t>Discussion:</a:t>
            </a:r>
            <a:r>
              <a:rPr lang="en-US" sz="3400"/>
              <a:t> This study is pivotal as it prompts us to consider the temporal dimension in our analysis. By understanding when users are most active, we can optimize service availability and anticipate peak demand periods.</a:t>
            </a:r>
            <a:endParaRPr/>
          </a:p>
        </p:txBody>
      </p:sp>
      <p:pic>
        <p:nvPicPr>
          <p:cNvPr descr="nJ2Im9H9eE55S0dIZUKlF-cpvI-7u5MOQJhdvrunEWMqzt5B0V-yR7WRwqprgcqn1-9M0i4PMuD8KntYMSdK67d5hfmWVyCKFDt5VU2Yr2c48kqdqkBmLukX_s6S6cuxLn6Q1XwWCQbZuy9dglF_ubQ.png" id="110" name="Google Shape;110;p22"/>
          <p:cNvPicPr preferRelativeResize="0"/>
          <p:nvPr/>
        </p:nvPicPr>
        <p:blipFill rotWithShape="1">
          <a:blip r:embed="rId3">
            <a:alphaModFix/>
          </a:blip>
          <a:srcRect b="0" l="0" r="0" t="0"/>
          <a:stretch/>
        </p:blipFill>
        <p:spPr>
          <a:xfrm>
            <a:off x="11733024" y="5349605"/>
            <a:ext cx="12395052" cy="5049233"/>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Review of Existing Work (Continue)</a:t>
            </a:r>
            <a:endParaRPr/>
          </a:p>
        </p:txBody>
      </p:sp>
      <p:sp>
        <p:nvSpPr>
          <p:cNvPr id="116" name="Google Shape;116;p23"/>
          <p:cNvSpPr txBox="1"/>
          <p:nvPr>
            <p:ph idx="2" type="body"/>
          </p:nvPr>
        </p:nvSpPr>
        <p:spPr>
          <a:xfrm>
            <a:off x="1229525" y="3305631"/>
            <a:ext cx="9994686" cy="9117129"/>
          </a:xfrm>
          <a:prstGeom prst="rect">
            <a:avLst/>
          </a:prstGeom>
          <a:noFill/>
          <a:ln>
            <a:noFill/>
          </a:ln>
        </p:spPr>
        <p:txBody>
          <a:bodyPr anchorCtr="0" anchor="t" bIns="50800" lIns="50800" spcFirstLastPara="1" rIns="50800" wrap="square" tIns="50800">
            <a:normAutofit/>
          </a:bodyPr>
          <a:lstStyle/>
          <a:p>
            <a:pPr indent="365760" lvl="1" marL="0" rtl="0" algn="l">
              <a:lnSpc>
                <a:spcPct val="100000"/>
              </a:lnSpc>
              <a:spcBef>
                <a:spcPts val="0"/>
              </a:spcBef>
              <a:spcAft>
                <a:spcPts val="0"/>
              </a:spcAft>
              <a:buClr>
                <a:srgbClr val="52575F"/>
              </a:buClr>
              <a:buSzPts val="3200"/>
              <a:buFont typeface="Arial"/>
              <a:buNone/>
            </a:pPr>
            <a:r>
              <a:rPr lang="en-US" sz="3200"/>
              <a:t>2. Geospatial Analysis of User Behavior </a:t>
            </a:r>
            <a:endParaRPr/>
          </a:p>
          <a:p>
            <a:pPr indent="365760" lvl="1" marL="0" rtl="0" algn="l">
              <a:lnSpc>
                <a:spcPct val="100000"/>
              </a:lnSpc>
              <a:spcBef>
                <a:spcPts val="3700"/>
              </a:spcBef>
              <a:spcAft>
                <a:spcPts val="0"/>
              </a:spcAft>
              <a:buClr>
                <a:srgbClr val="52575F"/>
              </a:buClr>
              <a:buSzPts val="3200"/>
              <a:buFont typeface="Arial"/>
              <a:buNone/>
            </a:pPr>
            <a:r>
              <a:rPr lang="en-US" sz="3200"/>
              <a:t>Study: Johnson and Rodriguez, “Mapping the Ride: Geospatial Analysis of Ride-Sharing Choices” (2020)</a:t>
            </a:r>
            <a:endParaRPr/>
          </a:p>
          <a:p>
            <a:pPr indent="0" lvl="0" marL="0" rtl="0" algn="l">
              <a:lnSpc>
                <a:spcPct val="100000"/>
              </a:lnSpc>
              <a:spcBef>
                <a:spcPts val="3700"/>
              </a:spcBef>
              <a:spcAft>
                <a:spcPts val="0"/>
              </a:spcAft>
              <a:buClr>
                <a:srgbClr val="52575F"/>
              </a:buClr>
              <a:buSzPts val="3200"/>
              <a:buFont typeface="Arial"/>
              <a:buNone/>
            </a:pPr>
            <a:r>
              <a:rPr i="1" lang="en-US">
                <a:latin typeface="Arial"/>
                <a:ea typeface="Arial"/>
                <a:cs typeface="Arial"/>
                <a:sym typeface="Arial"/>
              </a:rPr>
              <a:t>Analysis:</a:t>
            </a:r>
            <a:r>
              <a:rPr lang="en-US" sz="3200"/>
              <a:t> Johnson and Rodriguez delved into the geographical nuances of ride-sharing preferences, revealing distinct patterns in urban and suburban areas. Their visualizations provided insights into how location influences user behavior.</a:t>
            </a:r>
            <a:endParaRPr sz="960"/>
          </a:p>
          <a:p>
            <a:pPr indent="0" lvl="0" marL="0" rtl="0" algn="l">
              <a:lnSpc>
                <a:spcPct val="100000"/>
              </a:lnSpc>
              <a:spcBef>
                <a:spcPts val="3700"/>
              </a:spcBef>
              <a:spcAft>
                <a:spcPts val="0"/>
              </a:spcAft>
              <a:buClr>
                <a:srgbClr val="52575F"/>
              </a:buClr>
              <a:buSzPts val="3200"/>
              <a:buFont typeface="Arial"/>
              <a:buNone/>
            </a:pPr>
            <a:r>
              <a:rPr i="1" lang="en-US">
                <a:latin typeface="Arial"/>
                <a:ea typeface="Arial"/>
                <a:cs typeface="Arial"/>
                <a:sym typeface="Arial"/>
              </a:rPr>
              <a:t>Discussion:</a:t>
            </a:r>
            <a:r>
              <a:rPr lang="en-US" sz="3200"/>
              <a:t> Incorporating geospatial insights is crucial in our analysis, especially in understanding the varied demands and preferences across different regions. This study guides us in optimizing service deployment based on location.</a:t>
            </a:r>
            <a:endParaRPr/>
          </a:p>
        </p:txBody>
      </p:sp>
      <p:pic>
        <p:nvPicPr>
          <p:cNvPr descr="3HVlDV6CxeuwEZCgmqfsOepsttg_CVeAgiHQuNXjxzYUo5geHkMpgxJ8AvakRVWp1uB2tLmsK0NVzPiUXGo-NJSHLjUjhAPTYWPgYgVM0gqagiuIVegLkP7roJVh11pV9jAST77p0BeziEuLSUOj__E.png" id="117" name="Google Shape;117;p23"/>
          <p:cNvPicPr preferRelativeResize="0"/>
          <p:nvPr/>
        </p:nvPicPr>
        <p:blipFill rotWithShape="1">
          <a:blip r:embed="rId3">
            <a:alphaModFix/>
          </a:blip>
          <a:srcRect b="0" l="0" r="0" t="0"/>
          <a:stretch/>
        </p:blipFill>
        <p:spPr>
          <a:xfrm>
            <a:off x="11754963" y="3967292"/>
            <a:ext cx="11987526" cy="7793808"/>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Dataset Overview</a:t>
            </a:r>
            <a:endParaRPr/>
          </a:p>
        </p:txBody>
      </p:sp>
      <p:sp>
        <p:nvSpPr>
          <p:cNvPr id="123" name="Google Shape;123;p24"/>
          <p:cNvSpPr txBox="1"/>
          <p:nvPr>
            <p:ph idx="2" type="body"/>
          </p:nvPr>
        </p:nvSpPr>
        <p:spPr>
          <a:xfrm>
            <a:off x="1206500" y="2729994"/>
            <a:ext cx="11738327" cy="10019351"/>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52575F"/>
              </a:buClr>
              <a:buSzPts val="3720"/>
              <a:buFont typeface="Arial"/>
              <a:buNone/>
            </a:pPr>
            <a:r>
              <a:rPr lang="en-US" sz="3720"/>
              <a:t>There are six csv files of raw data on Uber pickups in New York City from April to September 2014.</a:t>
            </a:r>
            <a:endParaRPr/>
          </a:p>
          <a:p>
            <a:pPr indent="0" lvl="0" marL="0" rtl="0" algn="l">
              <a:lnSpc>
                <a:spcPct val="100000"/>
              </a:lnSpc>
              <a:spcBef>
                <a:spcPts val="4300"/>
              </a:spcBef>
              <a:spcAft>
                <a:spcPts val="0"/>
              </a:spcAft>
              <a:buClr>
                <a:srgbClr val="52575F"/>
              </a:buClr>
              <a:buSzPts val="3720"/>
              <a:buFont typeface="Arial"/>
              <a:buNone/>
            </a:pPr>
            <a:r>
              <a:rPr lang="en-US" sz="3720"/>
              <a:t> The files are separated by month and each has the following columns:</a:t>
            </a:r>
            <a:endParaRPr/>
          </a:p>
          <a:p>
            <a:pPr indent="-843641" lvl="0" marL="973562" rtl="0" algn="l">
              <a:lnSpc>
                <a:spcPct val="100000"/>
              </a:lnSpc>
              <a:spcBef>
                <a:spcPts val="4300"/>
              </a:spcBef>
              <a:spcAft>
                <a:spcPts val="0"/>
              </a:spcAft>
              <a:buClr>
                <a:srgbClr val="3C4043"/>
              </a:buClr>
              <a:buSzPts val="3720"/>
              <a:buFont typeface="Courier"/>
              <a:buChar char="•"/>
            </a:pPr>
            <a:r>
              <a:rPr lang="en-US" sz="3720"/>
              <a:t>Date/Time : The date and time of the Uber pickup</a:t>
            </a:r>
            <a:endParaRPr/>
          </a:p>
          <a:p>
            <a:pPr indent="-843641" lvl="0" marL="973562" rtl="0" algn="l">
              <a:lnSpc>
                <a:spcPct val="100000"/>
              </a:lnSpc>
              <a:spcBef>
                <a:spcPts val="4300"/>
              </a:spcBef>
              <a:spcAft>
                <a:spcPts val="0"/>
              </a:spcAft>
              <a:buClr>
                <a:srgbClr val="3C4043"/>
              </a:buClr>
              <a:buSzPts val="3720"/>
              <a:buFont typeface="Courier"/>
              <a:buChar char="•"/>
            </a:pPr>
            <a:r>
              <a:rPr lang="en-US" sz="3720"/>
              <a:t>Lat : The latitude of the Uber pickup</a:t>
            </a:r>
            <a:endParaRPr/>
          </a:p>
          <a:p>
            <a:pPr indent="-843641" lvl="0" marL="973562" rtl="0" algn="l">
              <a:lnSpc>
                <a:spcPct val="100000"/>
              </a:lnSpc>
              <a:spcBef>
                <a:spcPts val="4300"/>
              </a:spcBef>
              <a:spcAft>
                <a:spcPts val="0"/>
              </a:spcAft>
              <a:buClr>
                <a:srgbClr val="3C4043"/>
              </a:buClr>
              <a:buSzPts val="3720"/>
              <a:buFont typeface="Courier"/>
              <a:buChar char="•"/>
            </a:pPr>
            <a:r>
              <a:rPr lang="en-US" sz="3720"/>
              <a:t>Lon : The longitude of the Uber pickup</a:t>
            </a:r>
            <a:endParaRPr/>
          </a:p>
          <a:p>
            <a:pPr indent="-843641" lvl="0" marL="973562" rtl="0" algn="l">
              <a:lnSpc>
                <a:spcPct val="100000"/>
              </a:lnSpc>
              <a:spcBef>
                <a:spcPts val="4300"/>
              </a:spcBef>
              <a:spcAft>
                <a:spcPts val="0"/>
              </a:spcAft>
              <a:buClr>
                <a:srgbClr val="3C4043"/>
              </a:buClr>
              <a:buSzPts val="3720"/>
              <a:buFont typeface="Courier"/>
              <a:buChar char="•"/>
            </a:pPr>
            <a:r>
              <a:rPr lang="en-US" sz="3720"/>
              <a:t>Base : The </a:t>
            </a:r>
            <a:r>
              <a:rPr lang="en-US" u="sng">
                <a:solidFill>
                  <a:schemeClr val="hlink"/>
                </a:solidFill>
                <a:hlinkClick r:id="rId3"/>
              </a:rPr>
              <a:t>TLC base company</a:t>
            </a:r>
            <a:r>
              <a:rPr lang="en-US" sz="3720"/>
              <a:t> code affiliated with the Uber pickup</a:t>
            </a:r>
            <a:endParaRPr/>
          </a:p>
          <a:p>
            <a:pPr indent="0" lvl="0" marL="0" rtl="0" algn="l">
              <a:lnSpc>
                <a:spcPct val="100000"/>
              </a:lnSpc>
              <a:spcBef>
                <a:spcPts val="4300"/>
              </a:spcBef>
              <a:spcAft>
                <a:spcPts val="0"/>
              </a:spcAft>
              <a:buClr>
                <a:srgbClr val="52575F"/>
              </a:buClr>
              <a:buSzPts val="3720"/>
              <a:buFont typeface="Arial"/>
              <a:buNone/>
            </a:pPr>
            <a:r>
              <a:rPr lang="en-US" sz="3720"/>
              <a:t>No of Rows: 4.5M</a:t>
            </a:r>
            <a:endParaRPr/>
          </a:p>
        </p:txBody>
      </p:sp>
      <p:pic>
        <p:nvPicPr>
          <p:cNvPr descr="Screenshot 2023-12-08 at 4.43.49 PM.png" id="124" name="Google Shape;124;p24"/>
          <p:cNvPicPr preferRelativeResize="0"/>
          <p:nvPr/>
        </p:nvPicPr>
        <p:blipFill rotWithShape="1">
          <a:blip r:embed="rId4">
            <a:alphaModFix/>
          </a:blip>
          <a:srcRect b="0" l="0" r="0" t="0"/>
          <a:stretch/>
        </p:blipFill>
        <p:spPr>
          <a:xfrm>
            <a:off x="14028424" y="3261819"/>
            <a:ext cx="8993331" cy="8955701"/>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300"/>
              <a:buFont typeface="Arial"/>
              <a:buNone/>
            </a:pPr>
            <a:r>
              <a:rPr lang="en-US" sz="9300"/>
              <a:t>Data Analysis and Visualization  Methods</a:t>
            </a:r>
            <a:endParaRPr/>
          </a:p>
        </p:txBody>
      </p:sp>
      <p:sp>
        <p:nvSpPr>
          <p:cNvPr id="130" name="Google Shape;130;p25"/>
          <p:cNvSpPr txBox="1"/>
          <p:nvPr>
            <p:ph idx="2" type="body"/>
          </p:nvPr>
        </p:nvSpPr>
        <p:spPr>
          <a:xfrm>
            <a:off x="1206500" y="2729994"/>
            <a:ext cx="10619162" cy="10105787"/>
          </a:xfrm>
          <a:prstGeom prst="rect">
            <a:avLst/>
          </a:prstGeom>
          <a:noFill/>
          <a:ln>
            <a:noFill/>
          </a:ln>
        </p:spPr>
        <p:txBody>
          <a:bodyPr anchorCtr="0" anchor="t" bIns="50800" lIns="50800" spcFirstLastPara="1" rIns="50800" wrap="square" tIns="50800">
            <a:normAutofit/>
          </a:bodyPr>
          <a:lstStyle/>
          <a:p>
            <a:pPr indent="-420623" lvl="0" marL="420623" rtl="0" algn="l">
              <a:lnSpc>
                <a:spcPct val="100000"/>
              </a:lnSpc>
              <a:spcBef>
                <a:spcPts val="0"/>
              </a:spcBef>
              <a:spcAft>
                <a:spcPts val="0"/>
              </a:spcAft>
              <a:buClr>
                <a:srgbClr val="52575F"/>
              </a:buClr>
              <a:buSzPts val="3680"/>
              <a:buFont typeface="Arial"/>
              <a:buChar char="•"/>
            </a:pPr>
            <a:r>
              <a:rPr lang="en-US" sz="3680"/>
              <a:t>Monthly and Daily Trip Distribution</a:t>
            </a:r>
            <a:endParaRPr/>
          </a:p>
          <a:p>
            <a:pPr indent="-420623" lvl="0" marL="420623" rtl="0" algn="l">
              <a:lnSpc>
                <a:spcPct val="100000"/>
              </a:lnSpc>
              <a:spcBef>
                <a:spcPts val="4300"/>
              </a:spcBef>
              <a:spcAft>
                <a:spcPts val="0"/>
              </a:spcAft>
              <a:buClr>
                <a:srgbClr val="52575F"/>
              </a:buClr>
              <a:buSzPts val="3680"/>
              <a:buFont typeface="Arial"/>
              <a:buChar char="•"/>
            </a:pPr>
            <a:r>
              <a:rPr lang="en-US" sz="3680"/>
              <a:t>Hourly Ride Frequency</a:t>
            </a:r>
            <a:endParaRPr/>
          </a:p>
          <a:p>
            <a:pPr indent="-420623" lvl="0" marL="420623" rtl="0" algn="l">
              <a:lnSpc>
                <a:spcPct val="100000"/>
              </a:lnSpc>
              <a:spcBef>
                <a:spcPts val="4300"/>
              </a:spcBef>
              <a:spcAft>
                <a:spcPts val="0"/>
              </a:spcAft>
              <a:buClr>
                <a:srgbClr val="52575F"/>
              </a:buClr>
              <a:buSzPts val="3680"/>
              <a:buFont typeface="Arial"/>
              <a:buChar char="•"/>
            </a:pPr>
            <a:r>
              <a:rPr lang="en-US" sz="3680"/>
              <a:t>Day Wise Trip Distribution</a:t>
            </a:r>
            <a:endParaRPr/>
          </a:p>
          <a:p>
            <a:pPr indent="-420623" lvl="0" marL="420623" rtl="0" algn="l">
              <a:lnSpc>
                <a:spcPct val="100000"/>
              </a:lnSpc>
              <a:spcBef>
                <a:spcPts val="4300"/>
              </a:spcBef>
              <a:spcAft>
                <a:spcPts val="0"/>
              </a:spcAft>
              <a:buClr>
                <a:srgbClr val="52575F"/>
              </a:buClr>
              <a:buSzPts val="3680"/>
              <a:buFont typeface="Arial"/>
              <a:buChar char="•"/>
            </a:pPr>
            <a:r>
              <a:rPr lang="en-US" sz="3680"/>
              <a:t>Base Location Analysis</a:t>
            </a:r>
            <a:endParaRPr/>
          </a:p>
          <a:p>
            <a:pPr indent="-420623" lvl="0" marL="420623" rtl="0" algn="l">
              <a:lnSpc>
                <a:spcPct val="100000"/>
              </a:lnSpc>
              <a:spcBef>
                <a:spcPts val="4300"/>
              </a:spcBef>
              <a:spcAft>
                <a:spcPts val="0"/>
              </a:spcAft>
              <a:buClr>
                <a:srgbClr val="52575F"/>
              </a:buClr>
              <a:buSzPts val="3680"/>
              <a:buFont typeface="Arial"/>
              <a:buChar char="•"/>
            </a:pPr>
            <a:r>
              <a:rPr lang="en-US" sz="3680"/>
              <a:t>Heatmap of Weekday and Hourly patterns</a:t>
            </a:r>
            <a:endParaRPr/>
          </a:p>
          <a:p>
            <a:pPr indent="-420623" lvl="0" marL="420623" rtl="0" algn="l">
              <a:lnSpc>
                <a:spcPct val="100000"/>
              </a:lnSpc>
              <a:spcBef>
                <a:spcPts val="4300"/>
              </a:spcBef>
              <a:spcAft>
                <a:spcPts val="0"/>
              </a:spcAft>
              <a:buClr>
                <a:srgbClr val="52575F"/>
              </a:buClr>
              <a:buSzPts val="3680"/>
              <a:buFont typeface="Arial"/>
              <a:buChar char="•"/>
            </a:pPr>
            <a:r>
              <a:rPr lang="en-US" sz="3680"/>
              <a:t>Peaks and Pits Analysis</a:t>
            </a:r>
            <a:endParaRPr/>
          </a:p>
          <a:p>
            <a:pPr indent="-420623" lvl="0" marL="420623" rtl="0" algn="l">
              <a:lnSpc>
                <a:spcPct val="100000"/>
              </a:lnSpc>
              <a:spcBef>
                <a:spcPts val="4300"/>
              </a:spcBef>
              <a:spcAft>
                <a:spcPts val="0"/>
              </a:spcAft>
              <a:buClr>
                <a:srgbClr val="52575F"/>
              </a:buClr>
              <a:buSzPts val="3680"/>
              <a:buFont typeface="Arial"/>
              <a:buChar char="•"/>
            </a:pPr>
            <a:r>
              <a:rPr lang="en-US" sz="3680"/>
              <a:t> Geographical Heatmaps</a:t>
            </a:r>
            <a:endParaRPr/>
          </a:p>
          <a:p>
            <a:pPr indent="-420623" lvl="0" marL="420623" rtl="0" algn="l">
              <a:lnSpc>
                <a:spcPct val="100000"/>
              </a:lnSpc>
              <a:spcBef>
                <a:spcPts val="4300"/>
              </a:spcBef>
              <a:spcAft>
                <a:spcPts val="0"/>
              </a:spcAft>
              <a:buClr>
                <a:srgbClr val="52575F"/>
              </a:buClr>
              <a:buSzPts val="3680"/>
              <a:buFont typeface="Arial"/>
              <a:buChar char="•"/>
            </a:pPr>
            <a:r>
              <a:rPr lang="en-US" sz="3680"/>
              <a:t>Neighborhood Analysis</a:t>
            </a:r>
            <a:endParaRPr/>
          </a:p>
          <a:p>
            <a:pPr indent="-420623" lvl="0" marL="420623" rtl="0" algn="l">
              <a:lnSpc>
                <a:spcPct val="100000"/>
              </a:lnSpc>
              <a:spcBef>
                <a:spcPts val="4300"/>
              </a:spcBef>
              <a:spcAft>
                <a:spcPts val="0"/>
              </a:spcAft>
              <a:buClr>
                <a:srgbClr val="52575F"/>
              </a:buClr>
              <a:buSzPts val="3680"/>
              <a:buFont typeface="Arial"/>
              <a:buChar char="•"/>
            </a:pPr>
            <a:r>
              <a:rPr lang="en-US" sz="3680"/>
              <a:t>Predictive Modelling </a:t>
            </a:r>
            <a:endParaRPr/>
          </a:p>
        </p:txBody>
      </p:sp>
      <p:pic>
        <p:nvPicPr>
          <p:cNvPr descr="pasted-movie.png" id="131" name="Google Shape;131;p25"/>
          <p:cNvPicPr preferRelativeResize="0"/>
          <p:nvPr/>
        </p:nvPicPr>
        <p:blipFill rotWithShape="1">
          <a:blip r:embed="rId3">
            <a:alphaModFix/>
          </a:blip>
          <a:srcRect b="0" l="0" r="0" t="0"/>
          <a:stretch/>
        </p:blipFill>
        <p:spPr>
          <a:xfrm>
            <a:off x="12744440" y="2908304"/>
            <a:ext cx="9749167" cy="9749167"/>
          </a:xfrm>
          <a:prstGeom prst="rect">
            <a:avLst/>
          </a:prstGeom>
          <a:noFill/>
          <a:ln>
            <a:noFill/>
          </a:ln>
          <a:effectLst>
            <a:reflection blurRad="0" dir="0" dist="0" endA="0" endPos="40000" kx="0" rotWithShape="0" algn="bl" stA="50000" stPos="0" sy="-100000" ky="0"/>
          </a:effectLst>
        </p:spPr>
      </p:pic>
    </p:spTree>
  </p:cSld>
  <p:clrMapOvr>
    <a:masterClrMapping/>
  </p:clrMapOvr>
  <mc:AlternateContent>
    <mc:Choice Requires="p14">
      <p:transition spd="slow"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idx="1" type="body"/>
          </p:nvPr>
        </p:nvSpPr>
        <p:spPr>
          <a:xfrm>
            <a:off x="1206500" y="2324100"/>
            <a:ext cx="21971000" cy="10033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a:t>
            </a:r>
            <a:endParaRPr/>
          </a:p>
        </p:txBody>
      </p:sp>
      <p:sp>
        <p:nvSpPr>
          <p:cNvPr id="137" name="Google Shape;137;p26"/>
          <p:cNvSpPr txBox="1"/>
          <p:nvPr>
            <p:ph type="title"/>
          </p:nvPr>
        </p:nvSpPr>
        <p:spPr>
          <a:xfrm>
            <a:off x="1206500" y="635000"/>
            <a:ext cx="21971000" cy="168910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52575F"/>
              </a:buClr>
              <a:buSzPts val="9500"/>
              <a:buFont typeface="Arial"/>
              <a:buNone/>
            </a:pPr>
            <a:r>
              <a:rPr lang="en-US" sz="9500"/>
              <a:t>Data Analysis &amp; Visualizations</a:t>
            </a:r>
            <a:endParaRPr/>
          </a:p>
        </p:txBody>
      </p:sp>
      <p:sp>
        <p:nvSpPr>
          <p:cNvPr id="138" name="Google Shape;138;p26"/>
          <p:cNvSpPr txBox="1"/>
          <p:nvPr>
            <p:ph idx="2" type="body"/>
          </p:nvPr>
        </p:nvSpPr>
        <p:spPr>
          <a:xfrm>
            <a:off x="1206500" y="3563316"/>
            <a:ext cx="21971000" cy="10033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Which day of the month and which month has the most Uber trips?</a:t>
            </a:r>
            <a:endParaRPr/>
          </a:p>
        </p:txBody>
      </p:sp>
      <p:pic>
        <p:nvPicPr>
          <p:cNvPr descr="Uwxcn_yqLFRUSv0mkz-sz6NWsqCt7Wdw2vlYHI8XQCTDEmUdpSfv5B25S3heeXt3NSR8aSVrE8gK7V_FdpfyY6i5hIHy51iSHP2K6XeAYdXSW8tTt-MC9e76qDpH-07uBXg78wGvPmtrLzs0T6ZXtIM.png" id="139" name="Google Shape;139;p26"/>
          <p:cNvPicPr preferRelativeResize="0"/>
          <p:nvPr/>
        </p:nvPicPr>
        <p:blipFill rotWithShape="1">
          <a:blip r:embed="rId3">
            <a:alphaModFix/>
          </a:blip>
          <a:srcRect b="0" l="0" r="0" t="0"/>
          <a:stretch/>
        </p:blipFill>
        <p:spPr>
          <a:xfrm>
            <a:off x="2031999" y="4802532"/>
            <a:ext cx="20320001" cy="7861301"/>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body"/>
          </p:nvPr>
        </p:nvSpPr>
        <p:spPr>
          <a:xfrm>
            <a:off x="1206500" y="978255"/>
            <a:ext cx="21971001" cy="1003301"/>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2575F"/>
              </a:buClr>
              <a:buSzPts val="5500"/>
              <a:buFont typeface="Arial"/>
              <a:buNone/>
            </a:pPr>
            <a:r>
              <a:rPr lang="en-US" sz="5500">
                <a:latin typeface="Arial"/>
                <a:ea typeface="Arial"/>
                <a:cs typeface="Arial"/>
                <a:sym typeface="Arial"/>
              </a:rPr>
              <a:t>Part 1: Exploratory Data Analysis (Continue)</a:t>
            </a:r>
            <a:endParaRPr/>
          </a:p>
        </p:txBody>
      </p:sp>
      <p:sp>
        <p:nvSpPr>
          <p:cNvPr id="145" name="Google Shape;145;p27"/>
          <p:cNvSpPr txBox="1"/>
          <p:nvPr>
            <p:ph idx="2" type="body"/>
          </p:nvPr>
        </p:nvSpPr>
        <p:spPr>
          <a:xfrm>
            <a:off x="1206500" y="2320924"/>
            <a:ext cx="21971001" cy="10033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52575F"/>
              </a:buClr>
              <a:buSzPts val="4000"/>
              <a:buFont typeface="Arial"/>
              <a:buNone/>
            </a:pPr>
            <a:r>
              <a:rPr b="0" i="0" lang="en-US" sz="4000" u="none" cap="none" strike="noStrike">
                <a:solidFill>
                  <a:srgbClr val="52575F"/>
                </a:solidFill>
                <a:latin typeface="Arial"/>
                <a:ea typeface="Arial"/>
                <a:cs typeface="Arial"/>
                <a:sym typeface="Arial"/>
              </a:rPr>
              <a:t>Which time of day is the busiest for Uber cabs?</a:t>
            </a:r>
            <a:endParaRPr/>
          </a:p>
        </p:txBody>
      </p:sp>
      <p:pic>
        <p:nvPicPr>
          <p:cNvPr descr="7TF5odo3EJ7umI5k38mBIvr-ypx-MekLRf0R9SuKx0xQ_RRIVBzZ1dAdPsYmCPT26g9o5n_-1QhpgVF-Su2dHFautcN604b5hcIyd12hhdUmxg5fmGEYuzIkUoAkKvH4rapFHb5nGoJptImI7S2ZnLs.png" id="146" name="Google Shape;146;p27"/>
          <p:cNvPicPr preferRelativeResize="0"/>
          <p:nvPr/>
        </p:nvPicPr>
        <p:blipFill rotWithShape="1">
          <a:blip r:embed="rId3">
            <a:alphaModFix/>
          </a:blip>
          <a:srcRect b="0" l="0" r="0" t="0"/>
          <a:stretch/>
        </p:blipFill>
        <p:spPr>
          <a:xfrm>
            <a:off x="2032000" y="4023075"/>
            <a:ext cx="20320001" cy="8064501"/>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